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67"/>
  </p:notesMasterIdLst>
  <p:sldIdLst>
    <p:sldId id="389" r:id="rId4"/>
    <p:sldId id="390" r:id="rId5"/>
    <p:sldId id="388" r:id="rId6"/>
    <p:sldId id="394" r:id="rId7"/>
    <p:sldId id="395" r:id="rId8"/>
    <p:sldId id="459" r:id="rId9"/>
    <p:sldId id="393" r:id="rId10"/>
    <p:sldId id="396" r:id="rId11"/>
    <p:sldId id="397" r:id="rId12"/>
    <p:sldId id="398" r:id="rId13"/>
    <p:sldId id="399" r:id="rId14"/>
    <p:sldId id="400" r:id="rId15"/>
    <p:sldId id="401" r:id="rId16"/>
    <p:sldId id="402" r:id="rId17"/>
    <p:sldId id="392" r:id="rId18"/>
    <p:sldId id="403" r:id="rId19"/>
    <p:sldId id="391" r:id="rId20"/>
    <p:sldId id="404" r:id="rId21"/>
    <p:sldId id="407" r:id="rId22"/>
    <p:sldId id="405" r:id="rId23"/>
    <p:sldId id="406" r:id="rId24"/>
    <p:sldId id="409" r:id="rId25"/>
    <p:sldId id="408" r:id="rId26"/>
    <p:sldId id="411" r:id="rId27"/>
    <p:sldId id="414" r:id="rId28"/>
    <p:sldId id="410" r:id="rId29"/>
    <p:sldId id="413" r:id="rId30"/>
    <p:sldId id="415" r:id="rId31"/>
    <p:sldId id="412" r:id="rId32"/>
    <p:sldId id="417" r:id="rId33"/>
    <p:sldId id="416" r:id="rId34"/>
    <p:sldId id="418" r:id="rId35"/>
    <p:sldId id="421" r:id="rId36"/>
    <p:sldId id="419" r:id="rId37"/>
    <p:sldId id="422" r:id="rId38"/>
    <p:sldId id="420" r:id="rId39"/>
    <p:sldId id="445" r:id="rId40"/>
    <p:sldId id="425" r:id="rId41"/>
    <p:sldId id="424" r:id="rId42"/>
    <p:sldId id="423" r:id="rId43"/>
    <p:sldId id="426" r:id="rId44"/>
    <p:sldId id="446" r:id="rId45"/>
    <p:sldId id="460" r:id="rId46"/>
    <p:sldId id="430" r:id="rId47"/>
    <p:sldId id="427" r:id="rId48"/>
    <p:sldId id="447" r:id="rId49"/>
    <p:sldId id="431" r:id="rId50"/>
    <p:sldId id="433" r:id="rId51"/>
    <p:sldId id="434" r:id="rId52"/>
    <p:sldId id="436" r:id="rId53"/>
    <p:sldId id="435" r:id="rId54"/>
    <p:sldId id="438" r:id="rId55"/>
    <p:sldId id="437" r:id="rId56"/>
    <p:sldId id="440" r:id="rId57"/>
    <p:sldId id="439" r:id="rId58"/>
    <p:sldId id="432" r:id="rId59"/>
    <p:sldId id="429" r:id="rId60"/>
    <p:sldId id="441" r:id="rId61"/>
    <p:sldId id="442" r:id="rId62"/>
    <p:sldId id="428" r:id="rId63"/>
    <p:sldId id="448" r:id="rId64"/>
    <p:sldId id="349" r:id="rId65"/>
    <p:sldId id="348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15"/>
    <a:srgbClr val="333399"/>
    <a:srgbClr val="0091EA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>
      <p:cViewPr varScale="1">
        <p:scale>
          <a:sx n="87" d="100"/>
          <a:sy n="87" d="100"/>
        </p:scale>
        <p:origin x="1219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4" Type="http://schemas.openxmlformats.org/officeDocument/2006/relationships/image" Target="../media/image5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image" Target="../media/image63.wmf"/><Relationship Id="rId7" Type="http://schemas.openxmlformats.org/officeDocument/2006/relationships/image" Target="../media/image67.wmf"/><Relationship Id="rId2" Type="http://schemas.openxmlformats.org/officeDocument/2006/relationships/image" Target="../media/image62.wmf"/><Relationship Id="rId1" Type="http://schemas.openxmlformats.org/officeDocument/2006/relationships/image" Target="../media/image55.wmf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Relationship Id="rId9" Type="http://schemas.openxmlformats.org/officeDocument/2006/relationships/image" Target="../media/image6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7" Type="http://schemas.openxmlformats.org/officeDocument/2006/relationships/image" Target="../media/image74.wmf"/><Relationship Id="rId2" Type="http://schemas.openxmlformats.org/officeDocument/2006/relationships/image" Target="../media/image69.wmf"/><Relationship Id="rId1" Type="http://schemas.openxmlformats.org/officeDocument/2006/relationships/image" Target="../media/image66.wmf"/><Relationship Id="rId6" Type="http://schemas.openxmlformats.org/officeDocument/2006/relationships/image" Target="../media/image73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7" Type="http://schemas.openxmlformats.org/officeDocument/2006/relationships/image" Target="../media/image77.e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4" Type="http://schemas.openxmlformats.org/officeDocument/2006/relationships/image" Target="../media/image94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image" Target="../media/image10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4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5" Type="http://schemas.openxmlformats.org/officeDocument/2006/relationships/image" Target="../media/image42.emf"/><Relationship Id="rId4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7" Type="http://schemas.openxmlformats.org/officeDocument/2006/relationships/image" Target="../media/image32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4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41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2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0.jpg"/><Relationship Id="rId4" Type="http://schemas.openxmlformats.org/officeDocument/2006/relationships/image" Target="../media/image49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55.wmf"/><Relationship Id="rId4" Type="http://schemas.openxmlformats.org/officeDocument/2006/relationships/image" Target="../media/image52.wmf"/><Relationship Id="rId9" Type="http://schemas.openxmlformats.org/officeDocument/2006/relationships/oleObject" Target="../embeddings/oleObject2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2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59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oleObject" Target="../embeddings/oleObject38.bin"/><Relationship Id="rId18" Type="http://schemas.openxmlformats.org/officeDocument/2006/relationships/image" Target="../media/image68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65.wmf"/><Relationship Id="rId17" Type="http://schemas.openxmlformats.org/officeDocument/2006/relationships/oleObject" Target="../embeddings/oleObject40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67.wmf"/><Relationship Id="rId20" Type="http://schemas.openxmlformats.org/officeDocument/2006/relationships/image" Target="../media/image69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2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39.bin"/><Relationship Id="rId10" Type="http://schemas.openxmlformats.org/officeDocument/2006/relationships/image" Target="../media/image64.wmf"/><Relationship Id="rId19" Type="http://schemas.openxmlformats.org/officeDocument/2006/relationships/oleObject" Target="../embeddings/oleObject41.bin"/><Relationship Id="rId4" Type="http://schemas.openxmlformats.org/officeDocument/2006/relationships/image" Target="../media/image55.w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66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oleObject" Target="../embeddings/oleObject45.bin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72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4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10" Type="http://schemas.openxmlformats.org/officeDocument/2006/relationships/image" Target="../media/image71.wmf"/><Relationship Id="rId4" Type="http://schemas.openxmlformats.org/officeDocument/2006/relationships/image" Target="../media/image66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73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37.bin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64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7.e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6.wmf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48.bin"/><Relationship Id="rId15" Type="http://schemas.openxmlformats.org/officeDocument/2006/relationships/oleObject" Target="../embeddings/oleObject49.bin"/><Relationship Id="rId10" Type="http://schemas.openxmlformats.org/officeDocument/2006/relationships/image" Target="../media/image63.wmf"/><Relationship Id="rId4" Type="http://schemas.openxmlformats.org/officeDocument/2006/relationships/image" Target="../media/image75.wmf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6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7" Type="http://schemas.openxmlformats.org/officeDocument/2006/relationships/image" Target="../media/image8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78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jpe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8.png"/><Relationship Id="rId5" Type="http://schemas.openxmlformats.org/officeDocument/2006/relationships/image" Target="../media/image90.png"/><Relationship Id="rId4" Type="http://schemas.openxmlformats.org/officeDocument/2006/relationships/image" Target="../media/image89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2.wmf"/><Relationship Id="rId5" Type="http://schemas.openxmlformats.org/officeDocument/2006/relationships/oleObject" Target="../embeddings/oleObject54.bin"/><Relationship Id="rId10" Type="http://schemas.openxmlformats.org/officeDocument/2006/relationships/image" Target="../media/image94.wmf"/><Relationship Id="rId4" Type="http://schemas.openxmlformats.org/officeDocument/2006/relationships/image" Target="../media/image91.wmf"/><Relationship Id="rId9" Type="http://schemas.openxmlformats.org/officeDocument/2006/relationships/oleObject" Target="../embeddings/oleObject56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9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6.w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98.wmf"/><Relationship Id="rId4" Type="http://schemas.openxmlformats.org/officeDocument/2006/relationships/image" Target="../media/image95.wmf"/><Relationship Id="rId9" Type="http://schemas.openxmlformats.org/officeDocument/2006/relationships/oleObject" Target="../embeddings/oleObject60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1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7" Type="http://schemas.openxmlformats.org/officeDocument/2006/relationships/image" Target="../media/image10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62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0.jpg"/><Relationship Id="rId5" Type="http://schemas.openxmlformats.org/officeDocument/2006/relationships/image" Target="../media/image109.jpeg"/><Relationship Id="rId4" Type="http://schemas.openxmlformats.org/officeDocument/2006/relationships/image" Target="../media/image108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2.jpg"/><Relationship Id="rId5" Type="http://schemas.openxmlformats.org/officeDocument/2006/relationships/image" Target="../media/image121.jpg"/><Relationship Id="rId4" Type="http://schemas.openxmlformats.org/officeDocument/2006/relationships/image" Target="../media/image12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8.jpg"/><Relationship Id="rId5" Type="http://schemas.openxmlformats.org/officeDocument/2006/relationships/image" Target="../media/image127.jpg"/><Relationship Id="rId4" Type="http://schemas.openxmlformats.org/officeDocument/2006/relationships/image" Target="../media/image126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7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gif"/><Relationship Id="rId2" Type="http://schemas.openxmlformats.org/officeDocument/2006/relationships/image" Target="../media/image136.gi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2.jpg"/><Relationship Id="rId4" Type="http://schemas.openxmlformats.org/officeDocument/2006/relationships/image" Target="../media/image141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oleObject" Target="../embeddings/oleObject7.bin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8.emf"/><Relationship Id="rId9" Type="http://schemas.openxmlformats.org/officeDocument/2006/relationships/image" Target="../media/image20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1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838200" y="2286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7244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8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5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ABC08CC2-9522-433A-8FF1-1412ECB64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7" y="273843"/>
            <a:ext cx="69092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b="1" i="1" u="sng" dirty="0"/>
              <a:t>абсолютно </a:t>
            </a:r>
            <a:r>
              <a:rPr lang="ru-RU" altLang="ru-UA" b="1" i="1" u="sng" dirty="0" err="1"/>
              <a:t>чорне</a:t>
            </a:r>
            <a:r>
              <a:rPr lang="ru-RU" altLang="ru-UA" b="1" i="1" u="sng" dirty="0"/>
              <a:t> </a:t>
            </a:r>
            <a:r>
              <a:rPr lang="ru-RU" altLang="ru-UA" b="1" i="1" u="sng" dirty="0" err="1"/>
              <a:t>тіло</a:t>
            </a:r>
            <a:r>
              <a:rPr lang="ru-RU" altLang="ru-UA" b="1" i="1" dirty="0"/>
              <a:t> (АЧТ)</a:t>
            </a:r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78B5779D-4C11-43EB-9A78-A8E489F6B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52350"/>
            <a:ext cx="62552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 err="1"/>
              <a:t>тіло</a:t>
            </a:r>
            <a:r>
              <a:rPr lang="ru-RU" altLang="ru-UA" dirty="0"/>
              <a:t> </a:t>
            </a:r>
            <a:r>
              <a:rPr lang="ru-RU" altLang="ru-UA" dirty="0" err="1"/>
              <a:t>називають</a:t>
            </a:r>
            <a:r>
              <a:rPr lang="ru-RU" altLang="ru-UA" dirty="0"/>
              <a:t> </a:t>
            </a:r>
            <a:r>
              <a:rPr lang="ru-RU" altLang="ru-UA" b="1" i="1" u="sng" dirty="0" err="1"/>
              <a:t>сірим</a:t>
            </a:r>
            <a:r>
              <a:rPr lang="ru-RU" altLang="ru-UA" dirty="0"/>
              <a:t>, </a:t>
            </a:r>
            <a:r>
              <a:rPr lang="ru-RU" altLang="ru-UA" dirty="0" err="1"/>
              <a:t>якщо</a:t>
            </a:r>
            <a:endParaRPr lang="ru-RU" altLang="ru-UA" dirty="0"/>
          </a:p>
        </p:txBody>
      </p:sp>
      <p:graphicFrame>
        <p:nvGraphicFramePr>
          <p:cNvPr id="5" name="Object 12">
            <a:extLst>
              <a:ext uri="{FF2B5EF4-FFF2-40B4-BE49-F238E27FC236}">
                <a16:creationId xmlns:a16="http://schemas.microsoft.com/office/drawing/2014/main" id="{A0FDDB65-E24F-472F-8743-9B7F6012D2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386741"/>
              </p:ext>
            </p:extLst>
          </p:nvPr>
        </p:nvGraphicFramePr>
        <p:xfrm>
          <a:off x="863600" y="5096888"/>
          <a:ext cx="4140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6" name="Equation" r:id="rId3" imgW="4140000" imgH="583920" progId="Equation.DSMT4">
                  <p:embed/>
                </p:oleObj>
              </mc:Choice>
              <mc:Fallback>
                <p:oleObj name="Equation" r:id="rId3" imgW="4140000" imgH="583920" progId="Equation.DSMT4">
                  <p:embed/>
                  <p:pic>
                    <p:nvPicPr>
                      <p:cNvPr id="14348" name="Object 12">
                        <a:extLst>
                          <a:ext uri="{FF2B5EF4-FFF2-40B4-BE49-F238E27FC236}">
                            <a16:creationId xmlns:a16="http://schemas.microsoft.com/office/drawing/2014/main" id="{F33DF6F8-1377-413A-B845-685BA8A3EA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5096888"/>
                        <a:ext cx="41402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306E7A09-65FF-48FA-AFB2-09DCB209E0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653457"/>
              </p:ext>
            </p:extLst>
          </p:nvPr>
        </p:nvGraphicFramePr>
        <p:xfrm>
          <a:off x="1127640" y="2286000"/>
          <a:ext cx="3840722" cy="929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7" name="Equation" r:id="rId5" imgW="2412720" imgH="583920" progId="Equation.DSMT4">
                  <p:embed/>
                </p:oleObj>
              </mc:Choice>
              <mc:Fallback>
                <p:oleObj name="Equation" r:id="rId5" imgW="241272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27640" y="2286000"/>
                        <a:ext cx="3840722" cy="929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0D6961-894A-4054-BB69-40D470006E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0349"/>
            <a:ext cx="2201438" cy="22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137A194F-A0C7-4B75-B4DA-6584F1B8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57923"/>
            <a:ext cx="1885744" cy="190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49746BD0-1798-4E7F-9791-91D84C95F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219600"/>
            <a:ext cx="1882766" cy="190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FEDA2C19-B22F-483F-A6DA-0F6B9322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0173"/>
            <a:ext cx="591528" cy="78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43D12-8968-4F66-B838-8E9D90D381DE}"/>
              </a:ext>
            </a:extLst>
          </p:cNvPr>
          <p:cNvSpPr txBox="1"/>
          <p:nvPr/>
        </p:nvSpPr>
        <p:spPr>
          <a:xfrm>
            <a:off x="306347" y="152400"/>
            <a:ext cx="3757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Кірхгофа</a:t>
            </a:r>
            <a:endParaRPr lang="ru-UA" sz="4400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8589E9D-198E-4111-AD67-AC0A9354E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649591"/>
              </p:ext>
            </p:extLst>
          </p:nvPr>
        </p:nvGraphicFramePr>
        <p:xfrm>
          <a:off x="1650999" y="4255742"/>
          <a:ext cx="5842001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6" name="Equation" r:id="rId6" imgW="5841720" imgH="1295280" progId="Equation.DSMT4">
                  <p:embed/>
                </p:oleObj>
              </mc:Choice>
              <mc:Fallback>
                <p:oleObj name="Equation" r:id="rId6" imgW="5841720" imgH="1295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0999" y="4255742"/>
                        <a:ext cx="5842001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8056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290087-3F84-4187-898F-CBD2C3645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1"/>
            <a:ext cx="9144000" cy="558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6836A399-F5AA-4214-AB7D-84C493CCD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1268413"/>
            <a:ext cx="641874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b="1" i="1" u="sng" dirty="0"/>
              <a:t>Стефан, 1879</a:t>
            </a:r>
            <a:r>
              <a:rPr lang="ru-RU" altLang="ru-UA" dirty="0"/>
              <a:t>, </a:t>
            </a:r>
            <a:r>
              <a:rPr lang="ru-RU" altLang="ru-UA" dirty="0" err="1"/>
              <a:t>експеримент</a:t>
            </a:r>
            <a:endParaRPr lang="ru-RU" altLang="ru-UA" dirty="0"/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3730BF5E-C4CE-4F64-AC3A-BF3E0753E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2259" y="2126604"/>
            <a:ext cx="36503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i="1" dirty="0"/>
              <a:t>– для будь-</a:t>
            </a:r>
            <a:r>
              <a:rPr lang="ru-RU" altLang="ru-UA" sz="2400" i="1" dirty="0" err="1"/>
              <a:t>якого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тіла</a:t>
            </a:r>
            <a:endParaRPr lang="ru-RU" altLang="ru-UA" sz="2400" i="1" dirty="0"/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8406B721-9C64-4C16-BB7C-5BF5FBB42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648" y="2751137"/>
            <a:ext cx="67601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b="1" i="1" u="sng" dirty="0"/>
              <a:t>Больцман, 1884</a:t>
            </a:r>
            <a:r>
              <a:rPr lang="ru-RU" altLang="ru-UA" dirty="0"/>
              <a:t>, </a:t>
            </a:r>
            <a:r>
              <a:rPr lang="ru-RU" altLang="ru-UA" dirty="0" err="1"/>
              <a:t>розрахунок</a:t>
            </a:r>
            <a:endParaRPr lang="ru-RU" altLang="ru-UA" dirty="0"/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963E14BD-2388-4980-A1F0-6F5648A248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2775" y="3429000"/>
          <a:ext cx="34798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6" name="Equation" r:id="rId3" imgW="3479800" imgH="1549400" progId="Equation.DSMT4">
                  <p:embed/>
                </p:oleObj>
              </mc:Choice>
              <mc:Fallback>
                <p:oleObj name="Equation" r:id="rId3" imgW="3479800" imgH="1549400" progId="Equation.DSMT4">
                  <p:embed/>
                  <p:pic>
                    <p:nvPicPr>
                      <p:cNvPr id="18441" name="Object 9">
                        <a:extLst>
                          <a:ext uri="{FF2B5EF4-FFF2-40B4-BE49-F238E27FC236}">
                            <a16:creationId xmlns:a16="http://schemas.microsoft.com/office/drawing/2014/main" id="{858EB56A-5E54-48B8-93A8-72788908AA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3429000"/>
                        <a:ext cx="3479800" cy="154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6106ACE6-BEE8-45A7-BE70-BB97F462BB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8625" y="3800475"/>
          <a:ext cx="1270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7" name="Equation" r:id="rId5" imgW="1269449" imgH="571252" progId="Equation.DSMT4">
                  <p:embed/>
                </p:oleObj>
              </mc:Choice>
              <mc:Fallback>
                <p:oleObj name="Equation" r:id="rId5" imgW="1269449" imgH="571252" progId="Equation.DSMT4">
                  <p:embed/>
                  <p:pic>
                    <p:nvPicPr>
                      <p:cNvPr id="18442" name="Object 10">
                        <a:extLst>
                          <a:ext uri="{FF2B5EF4-FFF2-40B4-BE49-F238E27FC236}">
                            <a16:creationId xmlns:a16="http://schemas.microsoft.com/office/drawing/2014/main" id="{4FBFF3D0-8C7A-4ECF-8378-9DA951B10E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25" y="3800475"/>
                        <a:ext cx="12700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1">
            <a:extLst>
              <a:ext uri="{FF2B5EF4-FFF2-40B4-BE49-F238E27FC236}">
                <a16:creationId xmlns:a16="http://schemas.microsoft.com/office/drawing/2014/main" id="{28D17410-F569-42E7-BFAE-83E37C3C7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429000"/>
            <a:ext cx="5184775" cy="1584325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ru-UA" altLang="ru-UA"/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FB0C37D1-0C49-4D29-8B3F-E028C729F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3842" y="3990329"/>
            <a:ext cx="31670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ru-RU" altLang="ru-UA" sz="2400" i="1" dirty="0"/>
              <a:t>– </a:t>
            </a:r>
            <a:r>
              <a:rPr lang="ru-RU" altLang="ru-UA" sz="2400" i="1" dirty="0" err="1"/>
              <a:t>лише</a:t>
            </a:r>
            <a:r>
              <a:rPr lang="ru-RU" altLang="ru-UA" sz="2400" i="1" dirty="0"/>
              <a:t> для АЧТ</a:t>
            </a:r>
          </a:p>
        </p:txBody>
      </p:sp>
      <p:graphicFrame>
        <p:nvGraphicFramePr>
          <p:cNvPr id="9" name="Object 13">
            <a:extLst>
              <a:ext uri="{FF2B5EF4-FFF2-40B4-BE49-F238E27FC236}">
                <a16:creationId xmlns:a16="http://schemas.microsoft.com/office/drawing/2014/main" id="{B05FA3A7-2564-4ECA-9358-84E18D1D45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875" y="5373688"/>
          <a:ext cx="28702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8" name="Equation" r:id="rId7" imgW="2870200" imgH="647700" progId="Equation.DSMT4">
                  <p:embed/>
                </p:oleObj>
              </mc:Choice>
              <mc:Fallback>
                <p:oleObj name="Equation" r:id="rId7" imgW="2870200" imgH="647700" progId="Equation.DSMT4">
                  <p:embed/>
                  <p:pic>
                    <p:nvPicPr>
                      <p:cNvPr id="18445" name="Object 13">
                        <a:extLst>
                          <a:ext uri="{FF2B5EF4-FFF2-40B4-BE49-F238E27FC236}">
                            <a16:creationId xmlns:a16="http://schemas.microsoft.com/office/drawing/2014/main" id="{14AD9EF0-BEA7-410F-96EE-89F1512284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5373688"/>
                        <a:ext cx="28702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4">
            <a:extLst>
              <a:ext uri="{FF2B5EF4-FFF2-40B4-BE49-F238E27FC236}">
                <a16:creationId xmlns:a16="http://schemas.microsoft.com/office/drawing/2014/main" id="{12F6318D-FF85-44CF-94A7-1DFB179AB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1363" y="5229225"/>
          <a:ext cx="1003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9" name="Equation" r:id="rId9" imgW="1002865" imgH="977476" progId="Equation.DSMT4">
                  <p:embed/>
                </p:oleObj>
              </mc:Choice>
              <mc:Fallback>
                <p:oleObj name="Equation" r:id="rId9" imgW="1002865" imgH="977476" progId="Equation.DSMT4">
                  <p:embed/>
                  <p:pic>
                    <p:nvPicPr>
                      <p:cNvPr id="18446" name="Object 14">
                        <a:extLst>
                          <a:ext uri="{FF2B5EF4-FFF2-40B4-BE49-F238E27FC236}">
                            <a16:creationId xmlns:a16="http://schemas.microsoft.com/office/drawing/2014/main" id="{FCC19714-3C2E-4A6D-B0BE-3AF37FBB0B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363" y="5229225"/>
                        <a:ext cx="10033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5">
            <a:extLst>
              <a:ext uri="{FF2B5EF4-FFF2-40B4-BE49-F238E27FC236}">
                <a16:creationId xmlns:a16="http://schemas.microsoft.com/office/drawing/2014/main" id="{75293F8C-912C-4E17-89C4-7A6F65532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213" y="5407025"/>
            <a:ext cx="48482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– стала</a:t>
            </a:r>
          </a:p>
          <a:p>
            <a:pPr eaLnBrk="1" hangingPunct="1"/>
            <a:r>
              <a:rPr lang="ru-RU" altLang="ru-UA" dirty="0"/>
              <a:t>  Стефана–Больцмана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D7400E-04F2-40BC-93DE-E36065752195}"/>
              </a:ext>
            </a:extLst>
          </p:cNvPr>
          <p:cNvSpPr txBox="1"/>
          <p:nvPr/>
        </p:nvSpPr>
        <p:spPr>
          <a:xfrm>
            <a:off x="306347" y="152400"/>
            <a:ext cx="66213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ru-UA" sz="4400" dirty="0"/>
              <a:t>Стефана–Больцмана</a:t>
            </a:r>
            <a:endParaRPr lang="ru-UA" sz="4400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986A27E-83BC-4783-A9B3-2124642EC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365435"/>
              </p:ext>
            </p:extLst>
          </p:nvPr>
        </p:nvGraphicFramePr>
        <p:xfrm>
          <a:off x="657115" y="1974850"/>
          <a:ext cx="2641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0" name="Equation" r:id="rId11" imgW="2641157" imgH="571701" progId="Equation.DSMT4">
                  <p:embed/>
                </p:oleObj>
              </mc:Choice>
              <mc:Fallback>
                <p:oleObj name="Equation" r:id="rId11" imgW="2641157" imgH="57170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7115" y="1974850"/>
                        <a:ext cx="26416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033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3EE85E82-D776-463B-AE22-D2A321DB8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" y="988218"/>
            <a:ext cx="5794375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18">
            <a:extLst>
              <a:ext uri="{FF2B5EF4-FFF2-40B4-BE49-F238E27FC236}">
                <a16:creationId xmlns:a16="http://schemas.microsoft.com/office/drawing/2014/main" id="{AE2A56E1-74CE-4CC8-A7B0-7D8E7344D6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244831"/>
              </p:ext>
            </p:extLst>
          </p:nvPr>
        </p:nvGraphicFramePr>
        <p:xfrm>
          <a:off x="3786187" y="4648200"/>
          <a:ext cx="2032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4" name="Equation" r:id="rId4" imgW="2032000" imgH="698500" progId="Equation.DSMT4">
                  <p:embed/>
                </p:oleObj>
              </mc:Choice>
              <mc:Fallback>
                <p:oleObj name="Equation" r:id="rId4" imgW="2032000" imgH="698500" progId="Equation.DSMT4">
                  <p:embed/>
                  <p:pic>
                    <p:nvPicPr>
                      <p:cNvPr id="19474" name="Object 18">
                        <a:extLst>
                          <a:ext uri="{FF2B5EF4-FFF2-40B4-BE49-F238E27FC236}">
                            <a16:creationId xmlns:a16="http://schemas.microsoft.com/office/drawing/2014/main" id="{3B822527-59C6-414C-881B-930858638A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7" y="4648200"/>
                        <a:ext cx="2032000" cy="6985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19">
            <a:extLst>
              <a:ext uri="{FF2B5EF4-FFF2-40B4-BE49-F238E27FC236}">
                <a16:creationId xmlns:a16="http://schemas.microsoft.com/office/drawing/2014/main" id="{9E1FBD64-C981-44C2-8052-6E128E57B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657057"/>
            <a:ext cx="4146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ru-UA" sz="4000" i="1" dirty="0">
                <a:latin typeface="Times New Roman" panose="02020603050405020304" pitchFamily="18" charset="0"/>
              </a:rPr>
              <a:t>b</a:t>
            </a:r>
            <a:r>
              <a:rPr lang="en-US" altLang="ru-UA" sz="4000" dirty="0">
                <a:latin typeface="Times New Roman" panose="02020603050405020304" pitchFamily="18" charset="0"/>
              </a:rPr>
              <a:t> = </a:t>
            </a:r>
            <a:r>
              <a:rPr lang="ru-RU" altLang="ru-UA" sz="4000" dirty="0">
                <a:latin typeface="Times New Roman" panose="02020603050405020304" pitchFamily="18" charset="0"/>
              </a:rPr>
              <a:t>2,898</a:t>
            </a:r>
            <a:r>
              <a:rPr lang="en-US" altLang="ru-UA" sz="4000" dirty="0">
                <a:latin typeface="Times New Roman" panose="02020603050405020304" pitchFamily="18" charset="0"/>
              </a:rPr>
              <a:t>·</a:t>
            </a:r>
            <a:r>
              <a:rPr lang="ru-RU" altLang="ru-UA" sz="4000" dirty="0">
                <a:latin typeface="Times New Roman" panose="02020603050405020304" pitchFamily="18" charset="0"/>
              </a:rPr>
              <a:t>10</a:t>
            </a:r>
            <a:r>
              <a:rPr lang="ru-RU" altLang="ru-UA" sz="4000" b="1" baseline="30000" dirty="0">
                <a:latin typeface="Times New Roman" panose="02020603050405020304" pitchFamily="18" charset="0"/>
              </a:rPr>
              <a:t>–</a:t>
            </a:r>
            <a:r>
              <a:rPr lang="ru-RU" altLang="ru-UA" sz="4000" baseline="30000" dirty="0">
                <a:latin typeface="Times New Roman" panose="02020603050405020304" pitchFamily="18" charset="0"/>
              </a:rPr>
              <a:t>3</a:t>
            </a:r>
            <a:r>
              <a:rPr lang="ru-RU" altLang="ru-UA" sz="4000" dirty="0">
                <a:latin typeface="Times New Roman" panose="02020603050405020304" pitchFamily="18" charset="0"/>
              </a:rPr>
              <a:t> м</a:t>
            </a:r>
            <a:r>
              <a:rPr lang="en-US" altLang="ru-UA" sz="4000" dirty="0">
                <a:latin typeface="Times New Roman" panose="02020603050405020304" pitchFamily="18" charset="0"/>
              </a:rPr>
              <a:t>·</a:t>
            </a:r>
            <a:r>
              <a:rPr lang="ru-RU" altLang="ru-UA" sz="4000" dirty="0">
                <a:latin typeface="Times New Roman" panose="02020603050405020304" pitchFamily="18" charset="0"/>
              </a:rPr>
              <a:t>К</a:t>
            </a:r>
            <a:r>
              <a:rPr lang="ru-RU" altLang="ru-UA" sz="3000" dirty="0"/>
              <a:t> </a:t>
            </a:r>
            <a:endParaRPr lang="en-US" altLang="ru-UA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1699A-4498-443E-B1B1-D34D63DCE25D}"/>
              </a:ext>
            </a:extLst>
          </p:cNvPr>
          <p:cNvSpPr txBox="1"/>
          <p:nvPr/>
        </p:nvSpPr>
        <p:spPr>
          <a:xfrm>
            <a:off x="306347" y="152400"/>
            <a:ext cx="5144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ru-UA" sz="4400" dirty="0" err="1"/>
              <a:t>зміщення</a:t>
            </a:r>
            <a:r>
              <a:rPr lang="ru-RU" altLang="ru-UA" sz="4400" dirty="0"/>
              <a:t> </a:t>
            </a:r>
            <a:r>
              <a:rPr lang="ru-RU" altLang="ru-UA" sz="4400" dirty="0" err="1"/>
              <a:t>Віна</a:t>
            </a:r>
            <a:endParaRPr lang="ru-UA" sz="4400" dirty="0"/>
          </a:p>
        </p:txBody>
      </p:sp>
    </p:spTree>
    <p:extLst>
      <p:ext uri="{BB962C8B-B14F-4D97-AF65-F5344CB8AC3E}">
        <p14:creationId xmlns:p14="http://schemas.microsoft.com/office/powerpoint/2010/main" val="475507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56388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>
                <a:solidFill>
                  <a:srgbClr val="4D4D4D"/>
                </a:solidFill>
              </a:rPr>
              <a:t>Формула Релея-Джинса. Формула Планка.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Лю́двіг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Едуа́рд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Бо́льцман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0" y="5200252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Джеймс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Гопвуд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Джинс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71C14E-0058-4CD9-BF13-9B1E5365B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41" y="2478799"/>
            <a:ext cx="2057400" cy="25192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9757BA-8528-4130-B351-AD2A41C266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600200" cy="1600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6DC987-2055-4520-9B18-1475F8584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19" y="2493716"/>
            <a:ext cx="2023715" cy="25043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D87DBE-AD3C-46E2-8F46-A14CC2B52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82" y="2478799"/>
            <a:ext cx="1877996" cy="2519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Макс Карл Эрнст Людвиг Планк</a:t>
            </a:r>
          </a:p>
        </p:txBody>
      </p:sp>
    </p:spTree>
    <p:extLst>
      <p:ext uri="{BB962C8B-B14F-4D97-AF65-F5344CB8AC3E}">
        <p14:creationId xmlns:p14="http://schemas.microsoft.com/office/powerpoint/2010/main" val="2481471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B4C09A7E-1191-4C12-A117-9F738C81B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65976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b="1" i="1" u="sng" dirty="0"/>
              <a:t>формула Р</a:t>
            </a:r>
            <a:r>
              <a:rPr lang="uk-UA" altLang="ru-UA" b="1" i="1" u="sng" dirty="0"/>
              <a:t>е</a:t>
            </a:r>
            <a:r>
              <a:rPr lang="ru-RU" altLang="ru-UA" b="1" i="1" u="sng" dirty="0"/>
              <a:t>лея–Джинса</a:t>
            </a:r>
          </a:p>
        </p:txBody>
      </p:sp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B8E3F7CF-EDE5-410C-A8C1-73251E657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921898"/>
              </p:ext>
            </p:extLst>
          </p:nvPr>
        </p:nvGraphicFramePr>
        <p:xfrm>
          <a:off x="685800" y="1186771"/>
          <a:ext cx="7289801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8" name="Equation" r:id="rId3" imgW="7289640" imgH="1320480" progId="Equation.DSMT4">
                  <p:embed/>
                </p:oleObj>
              </mc:Choice>
              <mc:Fallback>
                <p:oleObj name="Equation" r:id="rId3" imgW="7289640" imgH="1320480" progId="Equation.DSMT4">
                  <p:embed/>
                  <p:pic>
                    <p:nvPicPr>
                      <p:cNvPr id="27654" name="Object 6">
                        <a:extLst>
                          <a:ext uri="{FF2B5EF4-FFF2-40B4-BE49-F238E27FC236}">
                            <a16:creationId xmlns:a16="http://schemas.microsoft.com/office/drawing/2014/main" id="{97997EE5-C940-411E-9E6E-1522945F1D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186771"/>
                        <a:ext cx="7289801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099D03-B622-46C6-94E4-23A6D7E462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2616193"/>
            <a:ext cx="3200400" cy="41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33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8E727526-FC7A-4598-8DB5-8C38F8EAA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42211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Макс Планк (1900)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231B9FD-E693-4154-B228-98C34BC9D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28650"/>
            <a:ext cx="85693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 err="1"/>
              <a:t>Розглянемо</a:t>
            </a:r>
            <a:r>
              <a:rPr lang="ru-RU" altLang="ru-UA" dirty="0"/>
              <a:t> </a:t>
            </a:r>
            <a:r>
              <a:rPr lang="ru-RU" altLang="ru-UA" dirty="0" err="1"/>
              <a:t>речовину</a:t>
            </a:r>
            <a:r>
              <a:rPr lang="ru-RU" altLang="ru-UA" dirty="0"/>
              <a:t> </a:t>
            </a:r>
            <a:r>
              <a:rPr lang="ru-RU" altLang="ru-UA" dirty="0" err="1"/>
              <a:t>стінок</a:t>
            </a:r>
            <a:r>
              <a:rPr lang="ru-RU" altLang="ru-UA" dirty="0"/>
              <a:t> </a:t>
            </a:r>
            <a:r>
              <a:rPr lang="ru-RU" altLang="ru-UA" dirty="0" err="1"/>
              <a:t>порожнини</a:t>
            </a:r>
            <a:r>
              <a:rPr lang="ru-RU" altLang="ru-UA" dirty="0"/>
              <a:t> як </a:t>
            </a:r>
            <a:r>
              <a:rPr lang="ru-RU" altLang="ru-UA" dirty="0" err="1"/>
              <a:t>набір</a:t>
            </a:r>
            <a:r>
              <a:rPr lang="ru-RU" altLang="ru-UA" dirty="0"/>
              <a:t> </a:t>
            </a:r>
            <a:r>
              <a:rPr lang="ru-RU" altLang="ru-UA" dirty="0" err="1"/>
              <a:t>осциляторів</a:t>
            </a:r>
            <a:r>
              <a:rPr lang="ru-RU" altLang="ru-UA" dirty="0"/>
              <a:t>, 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2FA9FFB-A2F4-4607-B28F-B355AEAAD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570038"/>
            <a:ext cx="579838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 err="1"/>
              <a:t>які</a:t>
            </a:r>
            <a:r>
              <a:rPr lang="ru-RU" altLang="ru-UA" dirty="0"/>
              <a:t> </a:t>
            </a:r>
            <a:r>
              <a:rPr lang="ru-RU" altLang="ru-UA" dirty="0" err="1"/>
              <a:t>можуть</a:t>
            </a:r>
            <a:r>
              <a:rPr lang="ru-RU" altLang="ru-UA" dirty="0"/>
              <a:t> </a:t>
            </a:r>
            <a:r>
              <a:rPr lang="ru-RU" altLang="ru-UA" dirty="0" err="1"/>
              <a:t>займати</a:t>
            </a:r>
            <a:r>
              <a:rPr lang="ru-RU" altLang="ru-UA" dirty="0"/>
              <a:t> </a:t>
            </a:r>
            <a:r>
              <a:rPr lang="ru-RU" altLang="ru-UA" dirty="0" err="1"/>
              <a:t>лише</a:t>
            </a:r>
            <a:r>
              <a:rPr lang="ru-RU" altLang="ru-UA" dirty="0"/>
              <a:t> </a:t>
            </a:r>
          </a:p>
          <a:p>
            <a:pPr eaLnBrk="1" hangingPunct="1"/>
            <a:r>
              <a:rPr lang="ru-RU" altLang="ru-UA" b="1" dirty="0" err="1"/>
              <a:t>дискретний</a:t>
            </a:r>
            <a:r>
              <a:rPr lang="ru-RU" altLang="ru-UA" b="1" dirty="0"/>
              <a:t> ряд </a:t>
            </a:r>
            <a:r>
              <a:rPr lang="ru-RU" altLang="ru-UA" b="1" dirty="0" err="1"/>
              <a:t>рівнів</a:t>
            </a:r>
            <a:r>
              <a:rPr lang="ru-RU" altLang="ru-UA" dirty="0"/>
              <a:t>.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E85777E-2A00-4F05-A589-30AFDBCA2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852738"/>
            <a:ext cx="17780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0">
            <a:extLst>
              <a:ext uri="{FF2B5EF4-FFF2-40B4-BE49-F238E27FC236}">
                <a16:creationId xmlns:a16="http://schemas.microsoft.com/office/drawing/2014/main" id="{1EB51AA4-AA84-4AA6-818C-91C0F3121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751513"/>
            <a:ext cx="506260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– </a:t>
            </a:r>
            <a:r>
              <a:rPr lang="en-US" altLang="ru-UA" sz="4000" i="1" dirty="0">
                <a:latin typeface="Times New Roman" panose="02020603050405020304" pitchFamily="18" charset="0"/>
              </a:rPr>
              <a:t>E</a:t>
            </a:r>
            <a:r>
              <a:rPr lang="en-US" altLang="ru-UA" sz="4000" baseline="-25000" dirty="0">
                <a:latin typeface="Times New Roman" panose="02020603050405020304" pitchFamily="18" charset="0"/>
              </a:rPr>
              <a:t>0</a:t>
            </a:r>
            <a:r>
              <a:rPr lang="en-US" altLang="ru-UA" dirty="0"/>
              <a:t> – </a:t>
            </a:r>
            <a:r>
              <a:rPr lang="ru-RU" altLang="ru-UA" b="1" i="1" u="sng" dirty="0" err="1"/>
              <a:t>основний</a:t>
            </a:r>
            <a:r>
              <a:rPr lang="ru-RU" altLang="ru-UA" b="1" i="1" u="sng" dirty="0"/>
              <a:t> стан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A41CBE12-C995-484F-B456-8A8928814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032375"/>
            <a:ext cx="544572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– </a:t>
            </a:r>
            <a:r>
              <a:rPr lang="en-US" altLang="ru-UA" sz="4000" i="1" dirty="0">
                <a:latin typeface="Times New Roman" panose="02020603050405020304" pitchFamily="18" charset="0"/>
              </a:rPr>
              <a:t>E</a:t>
            </a:r>
            <a:r>
              <a:rPr lang="ru-RU" altLang="ru-UA" sz="4000" baseline="-25000" dirty="0">
                <a:latin typeface="Times New Roman" panose="02020603050405020304" pitchFamily="18" charset="0"/>
              </a:rPr>
              <a:t>1</a:t>
            </a:r>
            <a:r>
              <a:rPr lang="ru-RU" altLang="ru-UA" dirty="0"/>
              <a:t> – </a:t>
            </a:r>
            <a:r>
              <a:rPr lang="ru-RU" altLang="ru-UA" b="1" i="1" u="sng" dirty="0" err="1"/>
              <a:t>збуджений</a:t>
            </a:r>
            <a:r>
              <a:rPr lang="ru-RU" altLang="ru-UA" b="1" i="1" u="sng" dirty="0"/>
              <a:t> стан</a:t>
            </a:r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179167C2-2056-4C84-8BD9-763F4B5AB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4065588"/>
            <a:ext cx="403507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– </a:t>
            </a:r>
            <a:r>
              <a:rPr lang="en-US" altLang="ru-UA" sz="4000" i="1" dirty="0" err="1">
                <a:latin typeface="Times New Roman" panose="02020603050405020304" pitchFamily="18" charset="0"/>
              </a:rPr>
              <a:t>E</a:t>
            </a:r>
            <a:r>
              <a:rPr lang="en-US" altLang="ru-UA" sz="4000" baseline="-25000" dirty="0" err="1">
                <a:latin typeface="Times New Roman" panose="02020603050405020304" pitchFamily="18" charset="0"/>
              </a:rPr>
              <a:t>m</a:t>
            </a:r>
            <a:r>
              <a:rPr lang="ru-RU" altLang="ru-UA" dirty="0"/>
              <a:t> – </a:t>
            </a:r>
            <a:r>
              <a:rPr lang="en-US" altLang="ru-UA" sz="4000" i="1" dirty="0">
                <a:latin typeface="Times New Roman" panose="02020603050405020304" pitchFamily="18" charset="0"/>
              </a:rPr>
              <a:t>m</a:t>
            </a:r>
            <a:r>
              <a:rPr lang="en-US" altLang="ru-UA" dirty="0"/>
              <a:t>-</a:t>
            </a:r>
            <a:r>
              <a:rPr lang="ru-RU" altLang="ru-UA" dirty="0"/>
              <a:t>й </a:t>
            </a:r>
            <a:r>
              <a:rPr lang="ru-RU" altLang="ru-UA" dirty="0" err="1"/>
              <a:t>рівень</a:t>
            </a:r>
            <a:endParaRPr lang="ru-RU" altLang="ru-UA" b="1" i="1" u="sng" dirty="0"/>
          </a:p>
        </p:txBody>
      </p:sp>
    </p:spTree>
    <p:extLst>
      <p:ext uri="{BB962C8B-B14F-4D97-AF65-F5344CB8AC3E}">
        <p14:creationId xmlns:p14="http://schemas.microsoft.com/office/powerpoint/2010/main" val="1226268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BE6413F0-74C9-4CD1-9756-9197B2E5A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59" y="1914525"/>
            <a:ext cx="8785225" cy="1873250"/>
          </a:xfrm>
          <a:prstGeom prst="rect">
            <a:avLst/>
          </a:prstGeom>
          <a:solidFill>
            <a:srgbClr val="99CCCC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ru-UA" altLang="ru-UA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19B744C-0383-47C3-BED4-B0F2846A8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121" y="1843087"/>
            <a:ext cx="871378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 err="1"/>
              <a:t>Енергія</a:t>
            </a:r>
            <a:r>
              <a:rPr lang="ru-RU" altLang="ru-UA" dirty="0"/>
              <a:t> </a:t>
            </a:r>
            <a:r>
              <a:rPr lang="ru-RU" altLang="ru-UA" dirty="0" err="1"/>
              <a:t>поглинається</a:t>
            </a:r>
            <a:r>
              <a:rPr lang="ru-RU" altLang="ru-UA" dirty="0"/>
              <a:t>/</a:t>
            </a:r>
            <a:r>
              <a:rPr lang="ru-RU" altLang="ru-UA" dirty="0" err="1"/>
              <a:t>випромінюється</a:t>
            </a:r>
            <a:endParaRPr lang="ru-RU" altLang="ru-UA" dirty="0"/>
          </a:p>
          <a:p>
            <a:pPr eaLnBrk="1" hangingPunct="1"/>
            <a:r>
              <a:rPr lang="ru-RU" altLang="ru-UA" b="1" i="1" u="sng" dirty="0"/>
              <a:t>квантами</a:t>
            </a:r>
            <a:r>
              <a:rPr lang="ru-RU" altLang="ru-UA" dirty="0"/>
              <a:t> (</a:t>
            </a:r>
            <a:r>
              <a:rPr lang="ru-RU" altLang="ru-UA" dirty="0" err="1"/>
              <a:t>порціями</a:t>
            </a:r>
            <a:r>
              <a:rPr lang="ru-RU" altLang="ru-UA" dirty="0"/>
              <a:t>) 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4F588474-A4D2-43CC-B632-F2DF6C2CFF01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3848104"/>
            <a:ext cx="7640635" cy="665163"/>
            <a:chOff x="159" y="3319"/>
            <a:chExt cx="4813" cy="419"/>
          </a:xfrm>
        </p:grpSpPr>
        <p:graphicFrame>
          <p:nvGraphicFramePr>
            <p:cNvPr id="5" name="Object 11">
              <a:extLst>
                <a:ext uri="{FF2B5EF4-FFF2-40B4-BE49-F238E27FC236}">
                  <a16:creationId xmlns:a16="http://schemas.microsoft.com/office/drawing/2014/main" id="{C856E088-5332-4CBE-A159-86326514F9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9" y="3319"/>
            <a:ext cx="1880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54" name="Equation" r:id="rId3" imgW="2984500" imgH="647700" progId="Equation.DSMT4">
                    <p:embed/>
                  </p:oleObj>
                </mc:Choice>
                <mc:Fallback>
                  <p:oleObj name="Equation" r:id="rId3" imgW="2984500" imgH="647700" progId="Equation.DSMT4">
                    <p:embed/>
                    <p:pic>
                      <p:nvPicPr>
                        <p:cNvPr id="35855" name="Object 11">
                          <a:extLst>
                            <a:ext uri="{FF2B5EF4-FFF2-40B4-BE49-F238E27FC236}">
                              <a16:creationId xmlns:a16="http://schemas.microsoft.com/office/drawing/2014/main" id="{E5005C52-58B2-4A2E-8EDC-0E7AF1B66AA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" y="3319"/>
                          <a:ext cx="1880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id="{5BC78683-FCE6-4A8B-B4A9-AC205BF5A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2" y="3370"/>
              <a:ext cx="293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ru-UA" dirty="0"/>
                <a:t>Дж/с </a:t>
              </a:r>
              <a:r>
                <a:rPr lang="ru-RU" altLang="ru-UA"/>
                <a:t>– стала </a:t>
              </a:r>
              <a:r>
                <a:rPr lang="ru-RU" altLang="ru-UA" dirty="0"/>
                <a:t>Планка</a:t>
              </a:r>
            </a:p>
          </p:txBody>
        </p:sp>
      </p:grpSp>
      <p:grpSp>
        <p:nvGrpSpPr>
          <p:cNvPr id="7" name="Group 16">
            <a:extLst>
              <a:ext uri="{FF2B5EF4-FFF2-40B4-BE49-F238E27FC236}">
                <a16:creationId xmlns:a16="http://schemas.microsoft.com/office/drawing/2014/main" id="{E8FCA7E1-DA1A-4EA9-B4A9-8B854E8DF433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4724400"/>
            <a:ext cx="5775325" cy="863600"/>
            <a:chOff x="160" y="3657"/>
            <a:chExt cx="3638" cy="544"/>
          </a:xfrm>
        </p:grpSpPr>
        <p:graphicFrame>
          <p:nvGraphicFramePr>
            <p:cNvPr id="8" name="Object 14">
              <a:extLst>
                <a:ext uri="{FF2B5EF4-FFF2-40B4-BE49-F238E27FC236}">
                  <a16:creationId xmlns:a16="http://schemas.microsoft.com/office/drawing/2014/main" id="{73FD0082-FA12-49F3-B796-BCA225578A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0" y="3657"/>
            <a:ext cx="2720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55" name="Equation" r:id="rId5" imgW="4318000" imgH="863600" progId="Equation.DSMT4">
                    <p:embed/>
                  </p:oleObj>
                </mc:Choice>
                <mc:Fallback>
                  <p:oleObj name="Equation" r:id="rId5" imgW="4318000" imgH="863600" progId="Equation.DSMT4">
                    <p:embed/>
                    <p:pic>
                      <p:nvPicPr>
                        <p:cNvPr id="3" name="Object 14">
                          <a:extLst>
                            <a:ext uri="{FF2B5EF4-FFF2-40B4-BE49-F238E27FC236}">
                              <a16:creationId xmlns:a16="http://schemas.microsoft.com/office/drawing/2014/main" id="{8B915CEC-BC57-4FE6-BE5E-49D467D0A7D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" y="3657"/>
                          <a:ext cx="2720" cy="5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6081306-ECF3-41E9-87D8-D792E4D76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3720"/>
              <a:ext cx="86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ru-UA" dirty="0"/>
                <a:t>Дж/с </a:t>
              </a:r>
            </a:p>
          </p:txBody>
        </p:sp>
      </p:grpSp>
      <p:sp>
        <p:nvSpPr>
          <p:cNvPr id="10" name="Rectangle 17">
            <a:extLst>
              <a:ext uri="{FF2B5EF4-FFF2-40B4-BE49-F238E27FC236}">
                <a16:creationId xmlns:a16="http://schemas.microsoft.com/office/drawing/2014/main" id="{606B9E96-6188-4D24-A55A-160FEC153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746" y="3067050"/>
            <a:ext cx="2952750" cy="647700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ru-UA" altLang="ru-UA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523D0BAF-2D61-40E7-A3E5-702AA03FB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829848"/>
              </p:ext>
            </p:extLst>
          </p:nvPr>
        </p:nvGraphicFramePr>
        <p:xfrm>
          <a:off x="3284538" y="3121025"/>
          <a:ext cx="27051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6" name="Equation" r:id="rId7" imgW="2705040" imgH="583920" progId="Equation.DSMT4">
                  <p:embed/>
                </p:oleObj>
              </mc:Choice>
              <mc:Fallback>
                <p:oleObj name="Equation" r:id="rId7" imgW="270504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84538" y="3121025"/>
                        <a:ext cx="27051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5">
            <a:extLst>
              <a:ext uri="{FF2B5EF4-FFF2-40B4-BE49-F238E27FC236}">
                <a16:creationId xmlns:a16="http://schemas.microsoft.com/office/drawing/2014/main" id="{FA60BEB0-6349-483D-A88A-557DE2D2C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88913"/>
            <a:ext cx="67024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Нехай </a:t>
            </a:r>
            <a:r>
              <a:rPr lang="ru-RU" altLang="ru-UA" dirty="0" err="1"/>
              <a:t>рівні</a:t>
            </a:r>
            <a:r>
              <a:rPr lang="ru-RU" altLang="ru-UA" dirty="0"/>
              <a:t> – «</a:t>
            </a:r>
            <a:r>
              <a:rPr lang="ru-RU" altLang="ru-UA" dirty="0" err="1"/>
              <a:t>рівновідалені</a:t>
            </a:r>
            <a:r>
              <a:rPr lang="ru-RU" altLang="ru-UA" dirty="0"/>
              <a:t>»</a:t>
            </a:r>
          </a:p>
        </p:txBody>
      </p:sp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id="{276F452B-2430-44CA-96E8-E99F58B4F4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981075"/>
          <a:ext cx="2019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7" name="Equation" r:id="rId9" imgW="2019300" imgH="584200" progId="Equation.DSMT4">
                  <p:embed/>
                </p:oleObj>
              </mc:Choice>
              <mc:Fallback>
                <p:oleObj name="Equation" r:id="rId9" imgW="2019300" imgH="584200" progId="Equation.DSMT4">
                  <p:embed/>
                  <p:pic>
                    <p:nvPicPr>
                      <p:cNvPr id="33798" name="Object 6">
                        <a:extLst>
                          <a:ext uri="{FF2B5EF4-FFF2-40B4-BE49-F238E27FC236}">
                            <a16:creationId xmlns:a16="http://schemas.microsoft.com/office/drawing/2014/main" id="{2F95A6DD-DDFC-4C9E-98E4-C990A43433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981075"/>
                        <a:ext cx="20193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999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2B5F9ED0-4545-4C9B-A380-A1A46C14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71450"/>
            <a:ext cx="3635375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7F39A467-166D-40C5-A344-5870F666B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1565" y="206375"/>
            <a:ext cx="4343400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Нехай </a:t>
            </a:r>
            <a:r>
              <a:rPr lang="en-US" altLang="ru-UA" sz="4000" i="1" dirty="0">
                <a:latin typeface="Times New Roman" panose="02020603050405020304" pitchFamily="18" charset="0"/>
              </a:rPr>
              <a:t>P</a:t>
            </a:r>
            <a:r>
              <a:rPr lang="en-US" altLang="ru-UA" sz="4000" dirty="0">
                <a:latin typeface="Times New Roman" panose="02020603050405020304" pitchFamily="18" charset="0"/>
              </a:rPr>
              <a:t>(</a:t>
            </a:r>
            <a:r>
              <a:rPr lang="en-US" altLang="ru-UA" sz="4000" i="1" dirty="0">
                <a:latin typeface="Times New Roman" panose="02020603050405020304" pitchFamily="18" charset="0"/>
              </a:rPr>
              <a:t>E</a:t>
            </a:r>
            <a:r>
              <a:rPr lang="en-US" altLang="ru-UA" sz="4000" dirty="0">
                <a:latin typeface="Times New Roman" panose="02020603050405020304" pitchFamily="18" charset="0"/>
              </a:rPr>
              <a:t>)</a:t>
            </a:r>
            <a:r>
              <a:rPr lang="en-US" altLang="ru-UA" dirty="0"/>
              <a:t> – </a:t>
            </a:r>
            <a:r>
              <a:rPr lang="ru-RU" altLang="ru-UA" dirty="0" err="1"/>
              <a:t>ймовірність</a:t>
            </a:r>
            <a:r>
              <a:rPr lang="ru-RU" altLang="ru-UA" dirty="0"/>
              <a:t> </a:t>
            </a:r>
          </a:p>
          <a:p>
            <a:pPr eaLnBrk="1" hangingPunct="1"/>
            <a:r>
              <a:rPr lang="ru-RU" altLang="ru-UA" dirty="0"/>
              <a:t>того, </a:t>
            </a:r>
            <a:r>
              <a:rPr lang="ru-RU" altLang="ru-UA" dirty="0" err="1"/>
              <a:t>що</a:t>
            </a:r>
            <a:r>
              <a:rPr lang="ru-RU" altLang="ru-UA" dirty="0"/>
              <a:t> система </a:t>
            </a:r>
            <a:r>
              <a:rPr lang="ru-RU" altLang="ru-UA" dirty="0" err="1"/>
              <a:t>матиме</a:t>
            </a:r>
            <a:r>
              <a:rPr lang="ru-RU" altLang="ru-UA" dirty="0"/>
              <a:t> </a:t>
            </a:r>
          </a:p>
          <a:p>
            <a:pPr eaLnBrk="1" hangingPunct="1"/>
            <a:r>
              <a:rPr lang="ru-RU" altLang="ru-UA" dirty="0" err="1"/>
              <a:t>енергію</a:t>
            </a:r>
            <a:r>
              <a:rPr lang="ru-RU" altLang="ru-UA" dirty="0"/>
              <a:t> </a:t>
            </a:r>
            <a:r>
              <a:rPr lang="en-US" altLang="ru-UA" sz="4000" i="1" dirty="0">
                <a:latin typeface="Times New Roman" panose="02020603050405020304" pitchFamily="18" charset="0"/>
              </a:rPr>
              <a:t>E</a:t>
            </a:r>
            <a:r>
              <a:rPr lang="en-US" altLang="ru-UA" dirty="0"/>
              <a:t> </a:t>
            </a:r>
            <a:endParaRPr lang="ru-RU" altLang="ru-UA" dirty="0"/>
          </a:p>
          <a:p>
            <a:pPr eaLnBrk="1" hangingPunct="1"/>
            <a:endParaRPr lang="ru-RU" altLang="ru-UA" dirty="0"/>
          </a:p>
        </p:txBody>
      </p:sp>
      <p:graphicFrame>
        <p:nvGraphicFramePr>
          <p:cNvPr id="4" name="Object 12">
            <a:extLst>
              <a:ext uri="{FF2B5EF4-FFF2-40B4-BE49-F238E27FC236}">
                <a16:creationId xmlns:a16="http://schemas.microsoft.com/office/drawing/2014/main" id="{2158A8BB-8D52-40EA-AE95-803603DC27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658616"/>
              </p:ext>
            </p:extLst>
          </p:nvPr>
        </p:nvGraphicFramePr>
        <p:xfrm>
          <a:off x="2830513" y="3298825"/>
          <a:ext cx="48133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0" name="Equation" r:id="rId4" imgW="4813200" imgH="1447560" progId="Equation.DSMT4">
                  <p:embed/>
                </p:oleObj>
              </mc:Choice>
              <mc:Fallback>
                <p:oleObj name="Equation" r:id="rId4" imgW="4813200" imgH="1447560" progId="Equation.DSMT4">
                  <p:embed/>
                  <p:pic>
                    <p:nvPicPr>
                      <p:cNvPr id="31756" name="Object 12">
                        <a:extLst>
                          <a:ext uri="{FF2B5EF4-FFF2-40B4-BE49-F238E27FC236}">
                            <a16:creationId xmlns:a16="http://schemas.microsoft.com/office/drawing/2014/main" id="{AC9E4854-F0E5-4BB5-863E-07678F5CD1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0513" y="3298825"/>
                        <a:ext cx="48133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4">
            <a:extLst>
              <a:ext uri="{FF2B5EF4-FFF2-40B4-BE49-F238E27FC236}">
                <a16:creationId xmlns:a16="http://schemas.microsoft.com/office/drawing/2014/main" id="{C8967C04-7810-4B8F-88A4-74C626A235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491167"/>
              </p:ext>
            </p:extLst>
          </p:nvPr>
        </p:nvGraphicFramePr>
        <p:xfrm>
          <a:off x="3206750" y="4928684"/>
          <a:ext cx="27305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1" name="Equation" r:id="rId6" imgW="2730500" imgH="1422400" progId="Equation.DSMT4">
                  <p:embed/>
                </p:oleObj>
              </mc:Choice>
              <mc:Fallback>
                <p:oleObj name="Equation" r:id="rId6" imgW="2730500" imgH="1422400" progId="Equation.DSMT4">
                  <p:embed/>
                  <p:pic>
                    <p:nvPicPr>
                      <p:cNvPr id="31758" name="Object 14">
                        <a:extLst>
                          <a:ext uri="{FF2B5EF4-FFF2-40B4-BE49-F238E27FC236}">
                            <a16:creationId xmlns:a16="http://schemas.microsoft.com/office/drawing/2014/main" id="{372F058B-FADB-41D3-BBC1-0D5E1AE6A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0" y="4928684"/>
                        <a:ext cx="27305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5728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68580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Рівноважне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теплове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випромінювання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r>
              <a:rPr lang="en-US" sz="3600" dirty="0">
                <a:solidFill>
                  <a:srgbClr val="4D4D4D"/>
                </a:solidFill>
              </a:rPr>
              <a:t> </a:t>
            </a:r>
            <a:r>
              <a:rPr lang="ru-RU" sz="3600" dirty="0">
                <a:solidFill>
                  <a:srgbClr val="4D4D4D"/>
                </a:solidFill>
              </a:rPr>
              <a:t> Закон </a:t>
            </a:r>
            <a:r>
              <a:rPr lang="ru-RU" sz="3600" dirty="0" err="1">
                <a:solidFill>
                  <a:srgbClr val="4D4D4D"/>
                </a:solidFill>
              </a:rPr>
              <a:t>Кірхгофа</a:t>
            </a:r>
            <a:r>
              <a:rPr lang="ru-RU" sz="3600" dirty="0">
                <a:solidFill>
                  <a:srgbClr val="4D4D4D"/>
                </a:solidFill>
              </a:rPr>
              <a:t>. Закон Стефана-Больцмана. Закон </a:t>
            </a:r>
            <a:r>
              <a:rPr lang="ru-RU" sz="3600" dirty="0" err="1">
                <a:solidFill>
                  <a:srgbClr val="4D4D4D"/>
                </a:solidFill>
              </a:rPr>
              <a:t>зміщення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Віна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Густав Роберт К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рхгоф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1" y="5200252"/>
            <a:ext cx="205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Вільгельм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Карл Вернер Отто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Фріц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Франц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32657D-BD90-4F42-85C7-A6FAFC176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1" y="271908"/>
            <a:ext cx="1600200" cy="1600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1736B-3303-40FC-B62E-00A6EBAF78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74" y="2438400"/>
            <a:ext cx="1794738" cy="25346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D645F2-ED57-418B-95A8-17F02EE4B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41" y="2438400"/>
            <a:ext cx="1794738" cy="25382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5B3DD08-9F91-434B-8B3B-C22212FD34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404" y="2438400"/>
            <a:ext cx="1696695" cy="25346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ACBF39-D4E1-4E14-9344-F32EE825F991}"/>
              </a:ext>
            </a:extLst>
          </p:cNvPr>
          <p:cNvSpPr txBox="1"/>
          <p:nvPr/>
        </p:nvSpPr>
        <p:spPr>
          <a:xfrm>
            <a:off x="6756051" y="544583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Стефан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3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DB8E9789-B827-4B36-90C0-A543A0B8DC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410703"/>
              </p:ext>
            </p:extLst>
          </p:nvPr>
        </p:nvGraphicFramePr>
        <p:xfrm>
          <a:off x="2234406" y="2362200"/>
          <a:ext cx="42926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8" name="Equation" r:id="rId3" imgW="4292280" imgH="2070000" progId="Equation.DSMT4">
                  <p:embed/>
                </p:oleObj>
              </mc:Choice>
              <mc:Fallback>
                <p:oleObj name="Equation" r:id="rId3" imgW="4292280" imgH="2070000" progId="Equation.DSMT4">
                  <p:embed/>
                  <p:pic>
                    <p:nvPicPr>
                      <p:cNvPr id="32774" name="Object 6">
                        <a:extLst>
                          <a:ext uri="{FF2B5EF4-FFF2-40B4-BE49-F238E27FC236}">
                            <a16:creationId xmlns:a16="http://schemas.microsoft.com/office/drawing/2014/main" id="{9F80A930-AD28-4DC7-B12F-865AE4B121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4406" y="2362200"/>
                        <a:ext cx="4292600" cy="207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04D3A2B8-5A23-4009-946D-E9DFA6D399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670604"/>
              </p:ext>
            </p:extLst>
          </p:nvPr>
        </p:nvGraphicFramePr>
        <p:xfrm>
          <a:off x="2267602" y="542657"/>
          <a:ext cx="4622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9" name="Equation" r:id="rId5" imgW="4622760" imgH="1447560" progId="Equation.DSMT4">
                  <p:embed/>
                </p:oleObj>
              </mc:Choice>
              <mc:Fallback>
                <p:oleObj name="Equation" r:id="rId5" imgW="4622760" imgH="1447560" progId="Equation.DSMT4">
                  <p:embed/>
                  <p:pic>
                    <p:nvPicPr>
                      <p:cNvPr id="32776" name="Object 8">
                        <a:extLst>
                          <a:ext uri="{FF2B5EF4-FFF2-40B4-BE49-F238E27FC236}">
                            <a16:creationId xmlns:a16="http://schemas.microsoft.com/office/drawing/2014/main" id="{5A069155-55EF-4B7D-8267-224696D8E9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602" y="542657"/>
                        <a:ext cx="46228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9">
            <a:extLst>
              <a:ext uri="{FF2B5EF4-FFF2-40B4-BE49-F238E27FC236}">
                <a16:creationId xmlns:a16="http://schemas.microsoft.com/office/drawing/2014/main" id="{D78594A7-180A-4514-B45A-F17BD2D89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8" y="4648200"/>
            <a:ext cx="38731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 err="1"/>
              <a:t>Середня</a:t>
            </a:r>
            <a:r>
              <a:rPr lang="ru-RU" altLang="ru-UA" dirty="0"/>
              <a:t> </a:t>
            </a:r>
            <a:r>
              <a:rPr lang="ru-RU" altLang="ru-UA" dirty="0" err="1"/>
              <a:t>енергія</a:t>
            </a:r>
            <a:r>
              <a:rPr lang="ru-RU" altLang="ru-UA" dirty="0"/>
              <a:t>:</a:t>
            </a:r>
          </a:p>
        </p:txBody>
      </p:sp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B6F3462C-3B6D-4F36-9DE9-B1E7D1D6DC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383809"/>
              </p:ext>
            </p:extLst>
          </p:nvPr>
        </p:nvGraphicFramePr>
        <p:xfrm>
          <a:off x="3168296" y="5562600"/>
          <a:ext cx="3695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0" name="Equation" r:id="rId7" imgW="3695700" imgH="685800" progId="Equation.DSMT4">
                  <p:embed/>
                </p:oleObj>
              </mc:Choice>
              <mc:Fallback>
                <p:oleObj name="Equation" r:id="rId7" imgW="3695700" imgH="685800" progId="Equation.DSMT4">
                  <p:embed/>
                  <p:pic>
                    <p:nvPicPr>
                      <p:cNvPr id="32778" name="Object 10">
                        <a:extLst>
                          <a:ext uri="{FF2B5EF4-FFF2-40B4-BE49-F238E27FC236}">
                            <a16:creationId xmlns:a16="http://schemas.microsoft.com/office/drawing/2014/main" id="{2F78FE81-0071-4AA0-97C4-A47524A27C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8296" y="5562600"/>
                        <a:ext cx="36957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30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BB356DC7-1283-44EA-AE29-C713EE8C4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469044"/>
              </p:ext>
            </p:extLst>
          </p:nvPr>
        </p:nvGraphicFramePr>
        <p:xfrm>
          <a:off x="825500" y="511175"/>
          <a:ext cx="2019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6" name="Equation" r:id="rId3" imgW="2019300" imgH="584200" progId="Equation.DSMT4">
                  <p:embed/>
                </p:oleObj>
              </mc:Choice>
              <mc:Fallback>
                <p:oleObj name="Equation" r:id="rId3" imgW="2019300" imgH="584200" progId="Equation.DSMT4">
                  <p:embed/>
                  <p:pic>
                    <p:nvPicPr>
                      <p:cNvPr id="33798" name="Object 6">
                        <a:extLst>
                          <a:ext uri="{FF2B5EF4-FFF2-40B4-BE49-F238E27FC236}">
                            <a16:creationId xmlns:a16="http://schemas.microsoft.com/office/drawing/2014/main" id="{2F95A6DD-DDFC-4C9E-98E4-C990A43433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511175"/>
                        <a:ext cx="20193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78B98905-B4FE-40AC-BFD5-3CC0F7B8B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532408"/>
              </p:ext>
            </p:extLst>
          </p:nvPr>
        </p:nvGraphicFramePr>
        <p:xfrm>
          <a:off x="893763" y="1560810"/>
          <a:ext cx="4546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7" name="Equation" r:id="rId5" imgW="4546600" imgH="1168400" progId="Equation.DSMT4">
                  <p:embed/>
                </p:oleObj>
              </mc:Choice>
              <mc:Fallback>
                <p:oleObj name="Equation" r:id="rId5" imgW="4546600" imgH="1168400" progId="Equation.DSMT4">
                  <p:embed/>
                  <p:pic>
                    <p:nvPicPr>
                      <p:cNvPr id="33800" name="Object 8">
                        <a:extLst>
                          <a:ext uri="{FF2B5EF4-FFF2-40B4-BE49-F238E27FC236}">
                            <a16:creationId xmlns:a16="http://schemas.microsoft.com/office/drawing/2014/main" id="{26B52099-73EF-4B0E-AAC3-4E16F62032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63" y="1560810"/>
                        <a:ext cx="45466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>
            <a:extLst>
              <a:ext uri="{FF2B5EF4-FFF2-40B4-BE49-F238E27FC236}">
                <a16:creationId xmlns:a16="http://schemas.microsoft.com/office/drawing/2014/main" id="{C3E7AE68-3047-4BF9-BDBF-536339901B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280750"/>
              </p:ext>
            </p:extLst>
          </p:nvPr>
        </p:nvGraphicFramePr>
        <p:xfrm>
          <a:off x="5638800" y="1536998"/>
          <a:ext cx="26543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8" name="Equation" r:id="rId7" imgW="2654300" imgH="1295400" progId="Equation.DSMT4">
                  <p:embed/>
                </p:oleObj>
              </mc:Choice>
              <mc:Fallback>
                <p:oleObj name="Equation" r:id="rId7" imgW="2654300" imgH="1295400" progId="Equation.DSMT4">
                  <p:embed/>
                  <p:pic>
                    <p:nvPicPr>
                      <p:cNvPr id="33801" name="Object 9">
                        <a:extLst>
                          <a:ext uri="{FF2B5EF4-FFF2-40B4-BE49-F238E27FC236}">
                            <a16:creationId xmlns:a16="http://schemas.microsoft.com/office/drawing/2014/main" id="{D71DF11C-7E3D-4BEE-9D05-3902A91AEF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536998"/>
                        <a:ext cx="26543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CB9E8AC7-6857-4683-B7E3-233758ED21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321060"/>
              </p:ext>
            </p:extLst>
          </p:nvPr>
        </p:nvGraphicFramePr>
        <p:xfrm>
          <a:off x="2665413" y="1448098"/>
          <a:ext cx="281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9" name="Equation" r:id="rId9" imgW="2819400" imgH="685800" progId="Equation.DSMT4">
                  <p:embed/>
                </p:oleObj>
              </mc:Choice>
              <mc:Fallback>
                <p:oleObj name="Equation" r:id="rId9" imgW="2819400" imgH="685800" progId="Equation.DSMT4">
                  <p:embed/>
                  <p:pic>
                    <p:nvPicPr>
                      <p:cNvPr id="33802" name="Object 10">
                        <a:extLst>
                          <a:ext uri="{FF2B5EF4-FFF2-40B4-BE49-F238E27FC236}">
                            <a16:creationId xmlns:a16="http://schemas.microsoft.com/office/drawing/2014/main" id="{E69B3287-6BCE-42B1-998F-4B9734607D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5413" y="1448098"/>
                        <a:ext cx="2819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9555171A-016F-44A7-8A91-451814A38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199949"/>
              </p:ext>
            </p:extLst>
          </p:nvPr>
        </p:nvGraphicFramePr>
        <p:xfrm>
          <a:off x="2797175" y="2205335"/>
          <a:ext cx="2400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0" name="Equation" r:id="rId11" imgW="2400300" imgH="685800" progId="Equation.DSMT4">
                  <p:embed/>
                </p:oleObj>
              </mc:Choice>
              <mc:Fallback>
                <p:oleObj name="Equation" r:id="rId11" imgW="2400300" imgH="685800" progId="Equation.DSMT4">
                  <p:embed/>
                  <p:pic>
                    <p:nvPicPr>
                      <p:cNvPr id="33803" name="Object 11">
                        <a:extLst>
                          <a:ext uri="{FF2B5EF4-FFF2-40B4-BE49-F238E27FC236}">
                            <a16:creationId xmlns:a16="http://schemas.microsoft.com/office/drawing/2014/main" id="{B840BE73-1A02-4E92-ADB4-A01266716F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7175" y="2205335"/>
                        <a:ext cx="24003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3">
            <a:extLst>
              <a:ext uri="{FF2B5EF4-FFF2-40B4-BE49-F238E27FC236}">
                <a16:creationId xmlns:a16="http://schemas.microsoft.com/office/drawing/2014/main" id="{0F0BC4F6-3E70-4D4D-A04F-6C15104307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46526"/>
              </p:ext>
            </p:extLst>
          </p:nvPr>
        </p:nvGraphicFramePr>
        <p:xfrm>
          <a:off x="218147" y="3297833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1" name="Equation" r:id="rId13" imgW="4025900" imgH="1422400" progId="Equation.DSMT4">
                  <p:embed/>
                </p:oleObj>
              </mc:Choice>
              <mc:Fallback>
                <p:oleObj name="Equation" r:id="rId13" imgW="4025900" imgH="1422400" progId="Equation.DSMT4">
                  <p:embed/>
                  <p:pic>
                    <p:nvPicPr>
                      <p:cNvPr id="33805" name="Object 13">
                        <a:extLst>
                          <a:ext uri="{FF2B5EF4-FFF2-40B4-BE49-F238E27FC236}">
                            <a16:creationId xmlns:a16="http://schemas.microsoft.com/office/drawing/2014/main" id="{0E1168F1-3AB1-4CFE-AE20-A3BD59FF9E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47" y="3297833"/>
                        <a:ext cx="40259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4">
            <a:extLst>
              <a:ext uri="{FF2B5EF4-FFF2-40B4-BE49-F238E27FC236}">
                <a16:creationId xmlns:a16="http://schemas.microsoft.com/office/drawing/2014/main" id="{9271C4A8-338D-499B-8663-9AAF0BA44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9677"/>
              </p:ext>
            </p:extLst>
          </p:nvPr>
        </p:nvGraphicFramePr>
        <p:xfrm>
          <a:off x="4394860" y="3658196"/>
          <a:ext cx="30607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2" name="Equation" r:id="rId15" imgW="3060700" imgH="673100" progId="Equation.DSMT4">
                  <p:embed/>
                </p:oleObj>
              </mc:Choice>
              <mc:Fallback>
                <p:oleObj name="Equation" r:id="rId15" imgW="3060700" imgH="673100" progId="Equation.DSMT4">
                  <p:embed/>
                  <p:pic>
                    <p:nvPicPr>
                      <p:cNvPr id="33806" name="Object 14">
                        <a:extLst>
                          <a:ext uri="{FF2B5EF4-FFF2-40B4-BE49-F238E27FC236}">
                            <a16:creationId xmlns:a16="http://schemas.microsoft.com/office/drawing/2014/main" id="{86301FAE-0872-4AFD-8FC9-5F1038620C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860" y="3658196"/>
                        <a:ext cx="30607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5">
            <a:extLst>
              <a:ext uri="{FF2B5EF4-FFF2-40B4-BE49-F238E27FC236}">
                <a16:creationId xmlns:a16="http://schemas.microsoft.com/office/drawing/2014/main" id="{48DA9070-56F3-4BB5-8475-34C789FEB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179081"/>
              </p:ext>
            </p:extLst>
          </p:nvPr>
        </p:nvGraphicFramePr>
        <p:xfrm>
          <a:off x="1297647" y="4882158"/>
          <a:ext cx="45466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3" name="Equation" r:id="rId17" imgW="4546600" imgH="673100" progId="Equation.DSMT4">
                  <p:embed/>
                </p:oleObj>
              </mc:Choice>
              <mc:Fallback>
                <p:oleObj name="Equation" r:id="rId17" imgW="4546600" imgH="673100" progId="Equation.DSMT4">
                  <p:embed/>
                  <p:pic>
                    <p:nvPicPr>
                      <p:cNvPr id="33807" name="Object 15">
                        <a:extLst>
                          <a:ext uri="{FF2B5EF4-FFF2-40B4-BE49-F238E27FC236}">
                            <a16:creationId xmlns:a16="http://schemas.microsoft.com/office/drawing/2014/main" id="{72F04E28-2039-4685-B6BD-0616543F2F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7647" y="4882158"/>
                        <a:ext cx="45466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6">
            <a:extLst>
              <a:ext uri="{FF2B5EF4-FFF2-40B4-BE49-F238E27FC236}">
                <a16:creationId xmlns:a16="http://schemas.microsoft.com/office/drawing/2014/main" id="{01322773-7546-4DA9-BFA4-1D56955B07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614965"/>
              </p:ext>
            </p:extLst>
          </p:nvPr>
        </p:nvGraphicFramePr>
        <p:xfrm>
          <a:off x="5979185" y="5021858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4" name="Equation" r:id="rId19" imgW="2286000" imgH="533400" progId="Equation.DSMT4">
                  <p:embed/>
                </p:oleObj>
              </mc:Choice>
              <mc:Fallback>
                <p:oleObj name="Equation" r:id="rId19" imgW="2286000" imgH="533400" progId="Equation.DSMT4">
                  <p:embed/>
                  <p:pic>
                    <p:nvPicPr>
                      <p:cNvPr id="33808" name="Object 16">
                        <a:extLst>
                          <a:ext uri="{FF2B5EF4-FFF2-40B4-BE49-F238E27FC236}">
                            <a16:creationId xmlns:a16="http://schemas.microsoft.com/office/drawing/2014/main" id="{2D3199FB-493E-49EC-8E85-85FE1F7BBC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9185" y="5021858"/>
                        <a:ext cx="22860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9126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FA028843-7BB1-487E-A08A-497B781893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354263"/>
              </p:ext>
            </p:extLst>
          </p:nvPr>
        </p:nvGraphicFramePr>
        <p:xfrm>
          <a:off x="685800" y="152400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2" name="Equation" r:id="rId3" imgW="4025900" imgH="1422400" progId="Equation.DSMT4">
                  <p:embed/>
                </p:oleObj>
              </mc:Choice>
              <mc:Fallback>
                <p:oleObj name="Equation" r:id="rId3" imgW="4025900" imgH="1422400" progId="Equation.DSMT4">
                  <p:embed/>
                  <p:pic>
                    <p:nvPicPr>
                      <p:cNvPr id="7" name="Object 13">
                        <a:extLst>
                          <a:ext uri="{FF2B5EF4-FFF2-40B4-BE49-F238E27FC236}">
                            <a16:creationId xmlns:a16="http://schemas.microsoft.com/office/drawing/2014/main" id="{0F0BC4F6-3E70-4D4D-A04F-6C15104307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52400"/>
                        <a:ext cx="40259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FA0F1E54-CEC8-4522-B5CC-85E85EEFC3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599268"/>
              </p:ext>
            </p:extLst>
          </p:nvPr>
        </p:nvGraphicFramePr>
        <p:xfrm>
          <a:off x="4876800" y="596900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3" name="Equation" r:id="rId5" imgW="2286000" imgH="533400" progId="Equation.DSMT4">
                  <p:embed/>
                </p:oleObj>
              </mc:Choice>
              <mc:Fallback>
                <p:oleObj name="Equation" r:id="rId5" imgW="2286000" imgH="533400" progId="Equation.DSMT4">
                  <p:embed/>
                  <p:pic>
                    <p:nvPicPr>
                      <p:cNvPr id="10" name="Object 16">
                        <a:extLst>
                          <a:ext uri="{FF2B5EF4-FFF2-40B4-BE49-F238E27FC236}">
                            <a16:creationId xmlns:a16="http://schemas.microsoft.com/office/drawing/2014/main" id="{01322773-7546-4DA9-BFA4-1D56955B07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96900"/>
                        <a:ext cx="22860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5AA59CC9-3B89-4AE1-97B5-CC8AAA42A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922817"/>
              </p:ext>
            </p:extLst>
          </p:nvPr>
        </p:nvGraphicFramePr>
        <p:xfrm>
          <a:off x="693738" y="1868488"/>
          <a:ext cx="24892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4" name="Equation" r:id="rId7" imgW="2489200" imgH="1270000" progId="Equation.DSMT4">
                  <p:embed/>
                </p:oleObj>
              </mc:Choice>
              <mc:Fallback>
                <p:oleObj name="Equation" r:id="rId7" imgW="2489200" imgH="1270000" progId="Equation.DSMT4">
                  <p:embed/>
                  <p:pic>
                    <p:nvPicPr>
                      <p:cNvPr id="34821" name="Object 5">
                        <a:extLst>
                          <a:ext uri="{FF2B5EF4-FFF2-40B4-BE49-F238E27FC236}">
                            <a16:creationId xmlns:a16="http://schemas.microsoft.com/office/drawing/2014/main" id="{7D59AD0B-DE08-4146-B775-ED8EFD38B7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868488"/>
                        <a:ext cx="2489200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168441C3-1983-4CD5-BA21-1E6B1A0AAA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359840"/>
              </p:ext>
            </p:extLst>
          </p:nvPr>
        </p:nvGraphicFramePr>
        <p:xfrm>
          <a:off x="3429000" y="1868488"/>
          <a:ext cx="25273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5" name="Equation" r:id="rId9" imgW="2527300" imgH="1270000" progId="Equation.DSMT4">
                  <p:embed/>
                </p:oleObj>
              </mc:Choice>
              <mc:Fallback>
                <p:oleObj name="Equation" r:id="rId9" imgW="2527300" imgH="1270000" progId="Equation.DSMT4">
                  <p:embed/>
                  <p:pic>
                    <p:nvPicPr>
                      <p:cNvPr id="34822" name="Object 6">
                        <a:extLst>
                          <a:ext uri="{FF2B5EF4-FFF2-40B4-BE49-F238E27FC236}">
                            <a16:creationId xmlns:a16="http://schemas.microsoft.com/office/drawing/2014/main" id="{DBE5DD08-EC0B-4305-A476-4A9428A6C2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868488"/>
                        <a:ext cx="2527300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1CC9443-84F8-4D79-9645-AFCA68198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170532"/>
              </p:ext>
            </p:extLst>
          </p:nvPr>
        </p:nvGraphicFramePr>
        <p:xfrm>
          <a:off x="693738" y="3381375"/>
          <a:ext cx="7493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6" name="Equation" r:id="rId11" imgW="749300" imgH="1168400" progId="Equation.DSMT4">
                  <p:embed/>
                </p:oleObj>
              </mc:Choice>
              <mc:Fallback>
                <p:oleObj name="Equation" r:id="rId11" imgW="749300" imgH="1168400" progId="Equation.DSMT4">
                  <p:embed/>
                  <p:pic>
                    <p:nvPicPr>
                      <p:cNvPr id="34823" name="Object 7">
                        <a:extLst>
                          <a:ext uri="{FF2B5EF4-FFF2-40B4-BE49-F238E27FC236}">
                            <a16:creationId xmlns:a16="http://schemas.microsoft.com/office/drawing/2014/main" id="{79146344-7F5A-4CE0-822C-9EC03EEEFB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3381375"/>
                        <a:ext cx="7493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B07D2B36-FB7D-427D-AEA6-11DFC9EA60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989787"/>
              </p:ext>
            </p:extLst>
          </p:nvPr>
        </p:nvGraphicFramePr>
        <p:xfrm>
          <a:off x="4795838" y="3392488"/>
          <a:ext cx="3098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7" name="Equation" r:id="rId13" imgW="3098800" imgH="1447800" progId="Equation.DSMT4">
                  <p:embed/>
                </p:oleObj>
              </mc:Choice>
              <mc:Fallback>
                <p:oleObj name="Equation" r:id="rId13" imgW="3098800" imgH="1447800" progId="Equation.DSMT4">
                  <p:embed/>
                  <p:pic>
                    <p:nvPicPr>
                      <p:cNvPr id="34824" name="Object 8">
                        <a:extLst>
                          <a:ext uri="{FF2B5EF4-FFF2-40B4-BE49-F238E27FC236}">
                            <a16:creationId xmlns:a16="http://schemas.microsoft.com/office/drawing/2014/main" id="{184BAF2A-70C3-4517-8CD5-C044ECFDAB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5838" y="3392488"/>
                        <a:ext cx="30988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id="{48A3E7ED-408E-4280-98A5-A58AB78388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286951"/>
              </p:ext>
            </p:extLst>
          </p:nvPr>
        </p:nvGraphicFramePr>
        <p:xfrm>
          <a:off x="1498600" y="3657600"/>
          <a:ext cx="3213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8" name="Equation" r:id="rId15" imgW="3213100" imgH="685800" progId="Equation.DSMT4">
                  <p:embed/>
                </p:oleObj>
              </mc:Choice>
              <mc:Fallback>
                <p:oleObj name="Equation" r:id="rId15" imgW="3213100" imgH="685800" progId="Equation.DSMT4">
                  <p:embed/>
                  <p:pic>
                    <p:nvPicPr>
                      <p:cNvPr id="34825" name="Object 9">
                        <a:extLst>
                          <a:ext uri="{FF2B5EF4-FFF2-40B4-BE49-F238E27FC236}">
                            <a16:creationId xmlns:a16="http://schemas.microsoft.com/office/drawing/2014/main" id="{0A283424-BC26-4443-A91D-2969BE68DF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00" y="3657600"/>
                        <a:ext cx="32131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7825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1">
            <a:extLst>
              <a:ext uri="{FF2B5EF4-FFF2-40B4-BE49-F238E27FC236}">
                <a16:creationId xmlns:a16="http://schemas.microsoft.com/office/drawing/2014/main" id="{B01874C4-CE81-44DB-B4E5-7D8F4EE74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878441"/>
              </p:ext>
            </p:extLst>
          </p:nvPr>
        </p:nvGraphicFramePr>
        <p:xfrm>
          <a:off x="533400" y="2667000"/>
          <a:ext cx="38735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6" name="Equation" r:id="rId3" imgW="3873500" imgH="1270000" progId="Equation.DSMT4">
                  <p:embed/>
                </p:oleObj>
              </mc:Choice>
              <mc:Fallback>
                <p:oleObj name="Equation" r:id="rId3" imgW="3873500" imgH="1270000" progId="Equation.DSMT4">
                  <p:embed/>
                  <p:pic>
                    <p:nvPicPr>
                      <p:cNvPr id="34827" name="Object 11">
                        <a:extLst>
                          <a:ext uri="{FF2B5EF4-FFF2-40B4-BE49-F238E27FC236}">
                            <a16:creationId xmlns:a16="http://schemas.microsoft.com/office/drawing/2014/main" id="{25E71782-ADC1-4D31-919A-3C80674FA2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667000"/>
                        <a:ext cx="3873500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2">
            <a:extLst>
              <a:ext uri="{FF2B5EF4-FFF2-40B4-BE49-F238E27FC236}">
                <a16:creationId xmlns:a16="http://schemas.microsoft.com/office/drawing/2014/main" id="{876D5BDF-763B-47AD-99A2-ACFE4F29B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375930"/>
              </p:ext>
            </p:extLst>
          </p:nvPr>
        </p:nvGraphicFramePr>
        <p:xfrm>
          <a:off x="4495800" y="2651911"/>
          <a:ext cx="36195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7" name="Equation" r:id="rId5" imgW="3619500" imgH="2070100" progId="Equation.DSMT4">
                  <p:embed/>
                </p:oleObj>
              </mc:Choice>
              <mc:Fallback>
                <p:oleObj name="Equation" r:id="rId5" imgW="3619500" imgH="2070100" progId="Equation.DSMT4">
                  <p:embed/>
                  <p:pic>
                    <p:nvPicPr>
                      <p:cNvPr id="34828" name="Object 12">
                        <a:extLst>
                          <a:ext uri="{FF2B5EF4-FFF2-40B4-BE49-F238E27FC236}">
                            <a16:creationId xmlns:a16="http://schemas.microsoft.com/office/drawing/2014/main" id="{3C4B337E-2305-4BE6-B087-B234615634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651911"/>
                        <a:ext cx="3619500" cy="207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572A4FCD-7D1D-4634-9FA7-410313A824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647711"/>
              </p:ext>
            </p:extLst>
          </p:nvPr>
        </p:nvGraphicFramePr>
        <p:xfrm>
          <a:off x="861338" y="650875"/>
          <a:ext cx="4546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8" name="Equation" r:id="rId7" imgW="4546600" imgH="1168400" progId="Equation.DSMT4">
                  <p:embed/>
                </p:oleObj>
              </mc:Choice>
              <mc:Fallback>
                <p:oleObj name="Equation" r:id="rId7" imgW="4546600" imgH="1168400" progId="Equation.DSMT4">
                  <p:embed/>
                  <p:pic>
                    <p:nvPicPr>
                      <p:cNvPr id="3" name="Object 8">
                        <a:extLst>
                          <a:ext uri="{FF2B5EF4-FFF2-40B4-BE49-F238E27FC236}">
                            <a16:creationId xmlns:a16="http://schemas.microsoft.com/office/drawing/2014/main" id="{78B98905-B4FE-40AC-BFD5-3CC0F7B8BE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338" y="650875"/>
                        <a:ext cx="45466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B0FACD4C-C607-490B-9C69-A1308792E7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0546722"/>
              </p:ext>
            </p:extLst>
          </p:nvPr>
        </p:nvGraphicFramePr>
        <p:xfrm>
          <a:off x="5606375" y="627063"/>
          <a:ext cx="26543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9" name="Equation" r:id="rId9" imgW="2654300" imgH="1295400" progId="Equation.DSMT4">
                  <p:embed/>
                </p:oleObj>
              </mc:Choice>
              <mc:Fallback>
                <p:oleObj name="Equation" r:id="rId9" imgW="2654300" imgH="1295400" progId="Equation.DSMT4">
                  <p:embed/>
                  <p:pic>
                    <p:nvPicPr>
                      <p:cNvPr id="4" name="Object 9">
                        <a:extLst>
                          <a:ext uri="{FF2B5EF4-FFF2-40B4-BE49-F238E27FC236}">
                            <a16:creationId xmlns:a16="http://schemas.microsoft.com/office/drawing/2014/main" id="{C3E7AE68-3047-4BF9-BDBF-536339901B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6375" y="627063"/>
                        <a:ext cx="26543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820A76E3-76ED-4B30-B928-61D7DA179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372164"/>
              </p:ext>
            </p:extLst>
          </p:nvPr>
        </p:nvGraphicFramePr>
        <p:xfrm>
          <a:off x="2632988" y="538163"/>
          <a:ext cx="281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0" name="Equation" r:id="rId11" imgW="2819400" imgH="685800" progId="Equation.DSMT4">
                  <p:embed/>
                </p:oleObj>
              </mc:Choice>
              <mc:Fallback>
                <p:oleObj name="Equation" r:id="rId11" imgW="2819400" imgH="685800" progId="Equation.DSMT4">
                  <p:embed/>
                  <p:pic>
                    <p:nvPicPr>
                      <p:cNvPr id="5" name="Object 10">
                        <a:extLst>
                          <a:ext uri="{FF2B5EF4-FFF2-40B4-BE49-F238E27FC236}">
                            <a16:creationId xmlns:a16="http://schemas.microsoft.com/office/drawing/2014/main" id="{CB9E8AC7-6857-4683-B7E3-233758ED21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988" y="538163"/>
                        <a:ext cx="2819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293EEC99-0A24-4DC6-B214-EB117FF230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660053"/>
              </p:ext>
            </p:extLst>
          </p:nvPr>
        </p:nvGraphicFramePr>
        <p:xfrm>
          <a:off x="2764750" y="1295400"/>
          <a:ext cx="2400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1" name="Equation" r:id="rId13" imgW="2400300" imgH="685800" progId="Equation.DSMT4">
                  <p:embed/>
                </p:oleObj>
              </mc:Choice>
              <mc:Fallback>
                <p:oleObj name="Equation" r:id="rId13" imgW="2400300" imgH="685800" progId="Equation.DSMT4">
                  <p:embed/>
                  <p:pic>
                    <p:nvPicPr>
                      <p:cNvPr id="6" name="Object 11">
                        <a:extLst>
                          <a:ext uri="{FF2B5EF4-FFF2-40B4-BE49-F238E27FC236}">
                            <a16:creationId xmlns:a16="http://schemas.microsoft.com/office/drawing/2014/main" id="{9555171A-016F-44A7-8A91-451814A38D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4750" y="1295400"/>
                        <a:ext cx="24003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6FDA1E94-9F12-4DC6-85E0-E5238F3AFC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543888"/>
              </p:ext>
            </p:extLst>
          </p:nvPr>
        </p:nvGraphicFramePr>
        <p:xfrm>
          <a:off x="381000" y="4419600"/>
          <a:ext cx="40259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2" name="Equation" r:id="rId15" imgW="4026540" imgH="2069714" progId="Equation.DSMT4">
                  <p:embed/>
                </p:oleObj>
              </mc:Choice>
              <mc:Fallback>
                <p:oleObj name="Equation" r:id="rId15" imgW="4026540" imgH="206971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81000" y="4419600"/>
                        <a:ext cx="4025900" cy="207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3940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>
            <a:extLst>
              <a:ext uri="{FF2B5EF4-FFF2-40B4-BE49-F238E27FC236}">
                <a16:creationId xmlns:a16="http://schemas.microsoft.com/office/drawing/2014/main" id="{A9DA321E-980F-4517-A284-F077FE3D6AD4}"/>
              </a:ext>
            </a:extLst>
          </p:cNvPr>
          <p:cNvGrpSpPr>
            <a:grpSpLocks/>
          </p:cNvGrpSpPr>
          <p:nvPr/>
        </p:nvGrpSpPr>
        <p:grpSpPr bwMode="auto">
          <a:xfrm>
            <a:off x="143668" y="304800"/>
            <a:ext cx="8856663" cy="2486025"/>
            <a:chOff x="92" y="1752"/>
            <a:chExt cx="5579" cy="1566"/>
          </a:xfrm>
        </p:grpSpPr>
        <p:sp>
          <p:nvSpPr>
            <p:cNvPr id="3" name="Rectangle 10">
              <a:extLst>
                <a:ext uri="{FF2B5EF4-FFF2-40B4-BE49-F238E27FC236}">
                  <a16:creationId xmlns:a16="http://schemas.microsoft.com/office/drawing/2014/main" id="{9682B6D1-282A-43E6-A891-5450246EE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" y="1752"/>
              <a:ext cx="5579" cy="1361"/>
            </a:xfrm>
            <a:prstGeom prst="rect">
              <a:avLst/>
            </a:prstGeom>
            <a:noFill/>
            <a:ln w="38100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ru-UA" altLang="ru-UA"/>
            </a:p>
          </p:txBody>
        </p:sp>
        <p:sp>
          <p:nvSpPr>
            <p:cNvPr id="4" name="AutoShape 11">
              <a:extLst>
                <a:ext uri="{FF2B5EF4-FFF2-40B4-BE49-F238E27FC236}">
                  <a16:creationId xmlns:a16="http://schemas.microsoft.com/office/drawing/2014/main" id="{8D387F2A-2331-4949-B4B8-1E7AF64EB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" y="2910"/>
              <a:ext cx="2722" cy="408"/>
            </a:xfrm>
            <a:prstGeom prst="roundRect">
              <a:avLst>
                <a:gd name="adj" fmla="val 16667"/>
              </a:avLst>
            </a:prstGeom>
            <a:solidFill>
              <a:srgbClr val="FBFCE5"/>
            </a:solidFill>
            <a:ln w="3810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ru-UA" altLang="ru-UA"/>
            </a:p>
          </p:txBody>
        </p:sp>
      </p:grpSp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33570982-8384-4184-A91B-EA683ADFE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936434"/>
              </p:ext>
            </p:extLst>
          </p:nvPr>
        </p:nvGraphicFramePr>
        <p:xfrm>
          <a:off x="392906" y="322263"/>
          <a:ext cx="37084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0" name="Equation" r:id="rId3" imgW="3708400" imgH="1206500" progId="Equation.DSMT4">
                  <p:embed/>
                </p:oleObj>
              </mc:Choice>
              <mc:Fallback>
                <p:oleObj name="Equation" r:id="rId3" imgW="3708400" imgH="1206500" progId="Equation.DSMT4">
                  <p:embed/>
                  <p:pic>
                    <p:nvPicPr>
                      <p:cNvPr id="36871" name="Object 7">
                        <a:extLst>
                          <a:ext uri="{FF2B5EF4-FFF2-40B4-BE49-F238E27FC236}">
                            <a16:creationId xmlns:a16="http://schemas.microsoft.com/office/drawing/2014/main" id="{839EC85E-5F39-4663-B762-AF45748599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906" y="322263"/>
                        <a:ext cx="3708400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B5DBD51C-247A-481E-A1B4-93484810E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234526"/>
              </p:ext>
            </p:extLst>
          </p:nvPr>
        </p:nvGraphicFramePr>
        <p:xfrm>
          <a:off x="4282281" y="317500"/>
          <a:ext cx="45593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1" name="Equation" r:id="rId5" imgW="4559300" imgH="2057400" progId="Equation.DSMT4">
                  <p:embed/>
                </p:oleObj>
              </mc:Choice>
              <mc:Fallback>
                <p:oleObj name="Equation" r:id="rId5" imgW="4559300" imgH="2057400" progId="Equation.DSMT4">
                  <p:embed/>
                  <p:pic>
                    <p:nvPicPr>
                      <p:cNvPr id="36872" name="Object 8">
                        <a:extLst>
                          <a:ext uri="{FF2B5EF4-FFF2-40B4-BE49-F238E27FC236}">
                            <a16:creationId xmlns:a16="http://schemas.microsoft.com/office/drawing/2014/main" id="{16257AF5-266A-4901-8BD4-916833A944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2281" y="317500"/>
                        <a:ext cx="45593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>
            <a:extLst>
              <a:ext uri="{FF2B5EF4-FFF2-40B4-BE49-F238E27FC236}">
                <a16:creationId xmlns:a16="http://schemas.microsoft.com/office/drawing/2014/main" id="{45482B83-482F-43D2-92D6-7B1101D2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" y="2165350"/>
            <a:ext cx="41798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b="1" i="1" u="sng"/>
              <a:t>формула Планка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FAC767C-220B-4EFB-BC69-F0FE63283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98" y="3098611"/>
            <a:ext cx="1507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i="1" dirty="0" err="1"/>
              <a:t>Містить</a:t>
            </a:r>
            <a:r>
              <a:rPr lang="ru-RU" altLang="ru-UA" sz="2400" dirty="0"/>
              <a:t>: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FC21DBF-F53C-4A1A-A481-AB0C5A003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3744724"/>
            <a:ext cx="49616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/>
              <a:t>1) закон Стефана–Больцмана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85E2E4-6FDE-4ACA-90A5-3C320BE7E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4528950"/>
            <a:ext cx="39276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/>
              <a:t>2) закон </a:t>
            </a:r>
            <a:r>
              <a:rPr lang="ru-RU" altLang="ru-UA" sz="2400" dirty="0" err="1"/>
              <a:t>зміщення</a:t>
            </a:r>
            <a:r>
              <a:rPr lang="ru-RU" altLang="ru-UA" sz="2400" dirty="0"/>
              <a:t> </a:t>
            </a:r>
            <a:r>
              <a:rPr lang="ru-RU" altLang="ru-UA" sz="2400" dirty="0" err="1"/>
              <a:t>Віна</a:t>
            </a:r>
            <a:endParaRPr lang="ru-RU" altLang="ru-UA" sz="2400" dirty="0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7DFFDCAB-C553-4682-A60F-7C7DAB5C4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46" y="5190937"/>
            <a:ext cx="8496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/>
              <a:t>3) </a:t>
            </a:r>
            <a:r>
              <a:rPr lang="ru-RU" altLang="ru-UA" sz="2400" dirty="0" err="1"/>
              <a:t>опис</a:t>
            </a:r>
            <a:r>
              <a:rPr lang="ru-RU" altLang="ru-UA" sz="2400" dirty="0"/>
              <a:t> спектру теплового  </a:t>
            </a:r>
          </a:p>
          <a:p>
            <a:pPr eaLnBrk="1" hangingPunct="1"/>
            <a:r>
              <a:rPr lang="ru-RU" altLang="ru-UA" sz="2400" dirty="0"/>
              <a:t>    </a:t>
            </a:r>
            <a:r>
              <a:rPr lang="ru-RU" altLang="ru-UA" sz="2400" dirty="0" err="1"/>
              <a:t>випромінювання</a:t>
            </a:r>
            <a:r>
              <a:rPr lang="ru-RU" altLang="ru-UA" sz="2400" dirty="0"/>
              <a:t> у </a:t>
            </a:r>
            <a:r>
              <a:rPr lang="ru-RU" altLang="ru-UA" sz="2400" dirty="0" err="1"/>
              <a:t>всьому</a:t>
            </a:r>
            <a:r>
              <a:rPr lang="ru-RU" altLang="ru-UA" sz="2400" dirty="0"/>
              <a:t> </a:t>
            </a:r>
            <a:r>
              <a:rPr lang="ru-RU" altLang="ru-UA" sz="2400" dirty="0" err="1"/>
              <a:t>діапазоні</a:t>
            </a:r>
            <a:endParaRPr lang="el-GR" altLang="ru-UA" sz="2400" i="1" dirty="0">
              <a:latin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B5A395-9889-4249-B660-ACE7EC3C5E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1831" y="3208646"/>
            <a:ext cx="3238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17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Зовнішній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фотоелектричний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Фотони</a:t>
            </a:r>
            <a:r>
              <a:rPr lang="ru-RU" sz="3600" dirty="0">
                <a:solidFill>
                  <a:srgbClr val="4D4D4D"/>
                </a:solidFill>
              </a:rPr>
              <a:t>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803903" y="5188902"/>
            <a:ext cx="1767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Генр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х Рудольф Герц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Олександр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Григорович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Столєтов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Альбе́рт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Ейнште́йн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26511E-3B2F-4C0E-8998-A69550CF59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3903" cy="18039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1CF798-2468-4B5B-9CEA-967276547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03" y="2480435"/>
            <a:ext cx="2099387" cy="251926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04564F-7AC5-4D4E-BAFE-53C9A189F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01" y="2480435"/>
            <a:ext cx="2232984" cy="251926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976BF30-83D8-46C3-9197-42AB929D9E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53" y="2480435"/>
            <a:ext cx="2412361" cy="257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59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1E1DF4-312C-4D95-BFA6-D9986F141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762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45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81DB1B-4F2D-477F-A390-96AC30DE7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447" y="1905000"/>
            <a:ext cx="4761905" cy="35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6AFE9-5BCA-42D7-A0AA-BA4748767C53}"/>
              </a:ext>
            </a:extLst>
          </p:cNvPr>
          <p:cNvSpPr txBox="1"/>
          <p:nvPr/>
        </p:nvSpPr>
        <p:spPr>
          <a:xfrm>
            <a:off x="3962400" y="600029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/>
              <a:t>О.Столєтов</a:t>
            </a:r>
            <a:r>
              <a:rPr lang="uk-UA" sz="3600" dirty="0"/>
              <a:t>, 1888-1890</a:t>
            </a:r>
            <a:endParaRPr lang="ru-UA" sz="3600" dirty="0"/>
          </a:p>
        </p:txBody>
      </p:sp>
    </p:spTree>
    <p:extLst>
      <p:ext uri="{BB962C8B-B14F-4D97-AF65-F5344CB8AC3E}">
        <p14:creationId xmlns:p14="http://schemas.microsoft.com/office/powerpoint/2010/main" val="1377585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E71CCFF-9C7F-4493-8A15-FE6487CC9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4000500" cy="580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22E1CFB8-2DC8-40C8-94D5-90DD0205C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914400"/>
            <a:ext cx="3643312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521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B0675E6E-40ED-43DC-A188-81F81ACAAAF0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4">
            <a:extLst>
              <a:ext uri="{FF2B5EF4-FFF2-40B4-BE49-F238E27FC236}">
                <a16:creationId xmlns:a16="http://schemas.microsoft.com/office/drawing/2014/main" id="{F413A998-893F-4C64-BB50-B1A2CD1403FC}"/>
              </a:ext>
            </a:extLst>
          </p:cNvPr>
          <p:cNvSpPr/>
          <p:nvPr/>
        </p:nvSpPr>
        <p:spPr bwMode="auto">
          <a:xfrm>
            <a:off x="214282" y="1785926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Сила струму </a:t>
            </a:r>
            <a:r>
              <a:rPr lang="ru-RU" sz="2400" b="1" dirty="0" err="1"/>
              <a:t>насичення</a:t>
            </a:r>
            <a:r>
              <a:rPr lang="ru-RU" sz="2400" b="1" dirty="0"/>
              <a:t> прямо </a:t>
            </a:r>
            <a:r>
              <a:rPr lang="ru-RU" sz="2400" b="1" dirty="0" err="1"/>
              <a:t>пропорційна</a:t>
            </a:r>
            <a:r>
              <a:rPr lang="ru-RU" sz="2400" b="1" dirty="0"/>
              <a:t> </a:t>
            </a:r>
            <a:r>
              <a:rPr lang="ru-RU" sz="2400" b="1" dirty="0" err="1"/>
              <a:t>світловому</a:t>
            </a:r>
            <a:r>
              <a:rPr lang="ru-RU" sz="2400" b="1" dirty="0"/>
              <a:t> потоку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: </a:t>
            </a:r>
          </a:p>
        </p:txBody>
      </p:sp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1E3798B4-6163-4AFF-8035-AA0863DF69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6538" y="928688"/>
          <a:ext cx="20574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0" name="Формула" r:id="rId3" imgW="838080" imgH="241200" progId="Equation.3">
                  <p:embed/>
                </p:oleObj>
              </mc:Choice>
              <mc:Fallback>
                <p:oleObj name="Формула" r:id="rId3" imgW="838080" imgH="241200" progId="Equation.3">
                  <p:embed/>
                  <p:pic>
                    <p:nvPicPr>
                      <p:cNvPr id="17410" name="Object 1">
                        <a:extLst>
                          <a:ext uri="{FF2B5EF4-FFF2-40B4-BE49-F238E27FC236}">
                            <a16:creationId xmlns:a16="http://schemas.microsoft.com/office/drawing/2014/main" id="{6E317485-B231-4A56-925D-EE994FFD21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928688"/>
                        <a:ext cx="2057400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87E4D351-04A9-4CED-8B39-C056C1CB009A}"/>
              </a:ext>
            </a:extLst>
          </p:cNvPr>
          <p:cNvSpPr/>
          <p:nvPr/>
        </p:nvSpPr>
        <p:spPr>
          <a:xfrm>
            <a:off x="244085" y="1002658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 dirty="0"/>
              <a:t>1</a:t>
            </a:r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9C8A8916-2448-4499-9A5F-ABC987DE1798}"/>
              </a:ext>
            </a:extLst>
          </p:cNvPr>
          <p:cNvSpPr/>
          <p:nvPr/>
        </p:nvSpPr>
        <p:spPr bwMode="auto">
          <a:xfrm>
            <a:off x="253138" y="4191000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Максимальна </a:t>
            </a:r>
            <a:r>
              <a:rPr lang="ru-RU" sz="2400" b="1" dirty="0" err="1"/>
              <a:t>кінетична</a:t>
            </a:r>
            <a:r>
              <a:rPr lang="ru-RU" sz="2400" b="1" dirty="0"/>
              <a:t> </a:t>
            </a:r>
            <a:r>
              <a:rPr lang="ru-RU" sz="2400" b="1" dirty="0" err="1"/>
              <a:t>енергия</a:t>
            </a:r>
            <a:r>
              <a:rPr lang="ru-RU" sz="2400" b="1" dirty="0"/>
              <a:t> </a:t>
            </a:r>
            <a:r>
              <a:rPr lang="ru-RU" sz="2400" b="1" dirty="0" err="1"/>
              <a:t>фотоелектронов</a:t>
            </a:r>
            <a:r>
              <a:rPr lang="ru-RU" sz="2400" b="1" dirty="0"/>
              <a:t> </a:t>
            </a:r>
            <a:r>
              <a:rPr lang="ru-RU" sz="2400" b="1" dirty="0" err="1"/>
              <a:t>лінійно</a:t>
            </a:r>
            <a:r>
              <a:rPr lang="ru-RU" sz="2400" b="1" dirty="0"/>
              <a:t>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його</a:t>
            </a:r>
            <a:r>
              <a:rPr lang="ru-RU" sz="2400" b="1" dirty="0"/>
              <a:t> </a:t>
            </a:r>
            <a:r>
              <a:rPr lang="ru-RU" sz="2400" b="1" dirty="0" err="1"/>
              <a:t>інтенсивності</a:t>
            </a:r>
            <a:endParaRPr lang="ru-RU" sz="2400" b="1" dirty="0"/>
          </a:p>
        </p:txBody>
      </p:sp>
      <p:sp>
        <p:nvSpPr>
          <p:cNvPr id="7" name="Скругленный прямоугольник 26">
            <a:extLst>
              <a:ext uri="{FF2B5EF4-FFF2-40B4-BE49-F238E27FC236}">
                <a16:creationId xmlns:a16="http://schemas.microsoft.com/office/drawing/2014/main" id="{F3B83EC5-A93D-4417-B832-0CA9445BA100}"/>
              </a:ext>
            </a:extLst>
          </p:cNvPr>
          <p:cNvSpPr/>
          <p:nvPr/>
        </p:nvSpPr>
        <p:spPr>
          <a:xfrm>
            <a:off x="181731" y="3619517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2</a:t>
            </a:r>
            <a:endParaRPr lang="ru-RU" sz="2400" b="1" i="1" dirty="0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81A919E0-54A0-442A-B08F-5411B72ED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71800" y="5350606"/>
            <a:ext cx="2257425" cy="1401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60A0E323-CC6D-4EF2-9D69-F3500E30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62600" y="2424483"/>
            <a:ext cx="2040255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381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D4066F-279A-46FE-A645-12D96C0F520B}"/>
              </a:ext>
            </a:extLst>
          </p:cNvPr>
          <p:cNvSpPr txBox="1"/>
          <p:nvPr/>
        </p:nvSpPr>
        <p:spPr>
          <a:xfrm>
            <a:off x="1447800" y="228600"/>
            <a:ext cx="6934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теплове</a:t>
            </a:r>
            <a:r>
              <a:rPr lang="ru-RU" sz="4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випромінювання</a:t>
            </a:r>
            <a:endParaRPr lang="ru-UA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27A33485-72A9-4C58-AD2E-D534B144A104}"/>
              </a:ext>
            </a:extLst>
          </p:cNvPr>
          <p:cNvSpPr/>
          <p:nvPr/>
        </p:nvSpPr>
        <p:spPr>
          <a:xfrm>
            <a:off x="599792" y="1447800"/>
            <a:ext cx="3972208" cy="182880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400" dirty="0"/>
              <a:t>кінетична енергія теплового руху атомів</a:t>
            </a:r>
            <a:endParaRPr lang="ru-UA" sz="24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DD28CF9-B678-46F2-BB44-FE3DCDAAC0D2}"/>
              </a:ext>
            </a:extLst>
          </p:cNvPr>
          <p:cNvSpPr/>
          <p:nvPr/>
        </p:nvSpPr>
        <p:spPr>
          <a:xfrm>
            <a:off x="6019800" y="1600200"/>
            <a:ext cx="1524000" cy="1524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/>
              <a:t>АТОМ</a:t>
            </a:r>
            <a:endParaRPr lang="ru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23B848-FF00-4585-B408-527F0CC95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429000"/>
            <a:ext cx="5267608" cy="29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50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2B987209-B26C-42AE-9E59-458143B62C41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26">
            <a:extLst>
              <a:ext uri="{FF2B5EF4-FFF2-40B4-BE49-F238E27FC236}">
                <a16:creationId xmlns:a16="http://schemas.microsoft.com/office/drawing/2014/main" id="{8109802C-07B0-4682-A2CC-79BB224513B4}"/>
              </a:ext>
            </a:extLst>
          </p:cNvPr>
          <p:cNvSpPr/>
          <p:nvPr/>
        </p:nvSpPr>
        <p:spPr>
          <a:xfrm>
            <a:off x="90518" y="885843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3</a:t>
            </a:r>
            <a:endParaRPr lang="ru-RU" sz="2400" b="1" i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BE9F48B4-0F50-4DAD-B388-512140035090}"/>
              </a:ext>
            </a:extLst>
          </p:cNvPr>
          <p:cNvSpPr/>
          <p:nvPr/>
        </p:nvSpPr>
        <p:spPr bwMode="auto">
          <a:xfrm>
            <a:off x="214282" y="1524000"/>
            <a:ext cx="8715436" cy="1428760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Існує</a:t>
            </a:r>
            <a:r>
              <a:rPr lang="ru-RU" sz="2400" b="1" dirty="0"/>
              <a:t> </a:t>
            </a:r>
            <a:r>
              <a:rPr lang="ru-RU" sz="2400" b="1" dirty="0" err="1"/>
              <a:t>червона</a:t>
            </a:r>
            <a:r>
              <a:rPr lang="ru-RU" sz="2400" b="1" dirty="0"/>
              <a:t> </a:t>
            </a:r>
            <a:r>
              <a:rPr lang="ru-RU" sz="2400" b="1" dirty="0" err="1"/>
              <a:t>границя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, </a:t>
            </a:r>
            <a:r>
              <a:rPr lang="ru-RU" sz="2400" b="1" dirty="0" err="1"/>
              <a:t>тобто</a:t>
            </a:r>
            <a:r>
              <a:rPr lang="ru-RU" sz="2400" b="1" dirty="0"/>
              <a:t> </a:t>
            </a:r>
            <a:r>
              <a:rPr lang="ru-RU" sz="2400" b="1" dirty="0" err="1"/>
              <a:t>така</a:t>
            </a:r>
            <a:r>
              <a:rPr lang="ru-RU" sz="2400" b="1" dirty="0"/>
              <a:t> частота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, при </a:t>
            </a:r>
            <a:r>
              <a:rPr lang="ru-RU" sz="2400" b="1" dirty="0" err="1"/>
              <a:t>якій</a:t>
            </a:r>
            <a:r>
              <a:rPr lang="ru-RU" sz="2400" b="1" dirty="0"/>
              <a:t> </a:t>
            </a:r>
            <a:r>
              <a:rPr lang="ru-RU" sz="2400" b="1" dirty="0" err="1"/>
              <a:t>починається</a:t>
            </a:r>
            <a:r>
              <a:rPr lang="ru-RU" sz="2400" b="1" dirty="0"/>
              <a:t> </a:t>
            </a:r>
            <a:r>
              <a:rPr lang="ru-RU" sz="2400" b="1" dirty="0" err="1"/>
              <a:t>фотоефект</a:t>
            </a:r>
            <a:r>
              <a:rPr lang="ru-RU" sz="2400" b="1" dirty="0"/>
              <a:t>: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при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en-US" sz="2400" b="1" dirty="0">
                <a:latin typeface="Times New Roman"/>
                <a:cs typeface="Times New Roman"/>
              </a:rPr>
              <a:t>&gt;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  </a:t>
            </a:r>
            <a:r>
              <a:rPr lang="ru-RU" sz="2400" b="1" dirty="0" err="1"/>
              <a:t>фотоефект</a:t>
            </a:r>
            <a:r>
              <a:rPr lang="ru-RU" sz="2400" b="1" dirty="0"/>
              <a:t> є, а при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en-US" sz="2400" b="1" dirty="0">
                <a:latin typeface="Times New Roman"/>
                <a:cs typeface="Times New Roman"/>
              </a:rPr>
              <a:t>&lt;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 нема</a:t>
            </a:r>
          </a:p>
        </p:txBody>
      </p:sp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1B7021DE-34A5-4B90-A0EE-4F44B577EEB4}"/>
              </a:ext>
            </a:extLst>
          </p:cNvPr>
          <p:cNvSpPr/>
          <p:nvPr/>
        </p:nvSpPr>
        <p:spPr>
          <a:xfrm>
            <a:off x="90518" y="3429000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4</a:t>
            </a:r>
            <a:endParaRPr lang="ru-RU" sz="2400" b="1" i="1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70178E02-FB44-430C-94E8-E1247086B3A8}"/>
              </a:ext>
            </a:extLst>
          </p:cNvPr>
          <p:cNvSpPr/>
          <p:nvPr/>
        </p:nvSpPr>
        <p:spPr bwMode="auto">
          <a:xfrm>
            <a:off x="376528" y="4048113"/>
            <a:ext cx="855319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Фотоефект</a:t>
            </a:r>
            <a:r>
              <a:rPr lang="ru-RU" sz="2400" b="1" dirty="0"/>
              <a:t> </a:t>
            </a:r>
            <a:r>
              <a:rPr lang="ru-RU" sz="2400" b="1" dirty="0" err="1"/>
              <a:t>безінерційний</a:t>
            </a:r>
            <a:r>
              <a:rPr lang="ru-RU" sz="2400" b="1" dirty="0"/>
              <a:t>, час </a:t>
            </a:r>
            <a:r>
              <a:rPr lang="ru-RU" sz="2400" b="1" dirty="0" err="1"/>
              <a:t>фотовідгуку</a:t>
            </a:r>
            <a:r>
              <a:rPr lang="ru-RU" sz="2400" b="1" dirty="0"/>
              <a:t> </a:t>
            </a:r>
            <a:r>
              <a:rPr lang="ru-RU" sz="2400" b="1" dirty="0" err="1"/>
              <a:t>менше</a:t>
            </a:r>
            <a:r>
              <a:rPr lang="ru-RU" sz="2400" b="1" dirty="0"/>
              <a:t> 10</a:t>
            </a:r>
            <a:r>
              <a:rPr lang="ru-RU" sz="2400" b="1" baseline="30000" dirty="0"/>
              <a:t>-9</a:t>
            </a:r>
            <a:r>
              <a:rPr lang="ru-RU" sz="2400" b="1" dirty="0"/>
              <a:t> с</a:t>
            </a:r>
          </a:p>
        </p:txBody>
      </p:sp>
    </p:spTree>
    <p:extLst>
      <p:ext uri="{BB962C8B-B14F-4D97-AF65-F5344CB8AC3E}">
        <p14:creationId xmlns:p14="http://schemas.microsoft.com/office/powerpoint/2010/main" val="4215283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ABCE76DB-2222-410B-9DFB-215AA5A78729}"/>
              </a:ext>
            </a:extLst>
          </p:cNvPr>
          <p:cNvSpPr/>
          <p:nvPr/>
        </p:nvSpPr>
        <p:spPr>
          <a:xfrm>
            <a:off x="2786063" y="142875"/>
            <a:ext cx="3571875" cy="5000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Рівняння</a:t>
            </a:r>
            <a:r>
              <a:rPr lang="ru-RU" sz="2400" b="1" dirty="0"/>
              <a:t> </a:t>
            </a:r>
            <a:r>
              <a:rPr lang="ru-RU" sz="2400" b="1" dirty="0" err="1"/>
              <a:t>Ейнштейна</a:t>
            </a:r>
            <a:endParaRPr lang="ru-RU" sz="2400" b="1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AF9CE26D-BA25-4A29-8676-3B073046E3BE}"/>
              </a:ext>
            </a:extLst>
          </p:cNvPr>
          <p:cNvSpPr/>
          <p:nvPr/>
        </p:nvSpPr>
        <p:spPr bwMode="auto">
          <a:xfrm>
            <a:off x="6116095" y="3857431"/>
            <a:ext cx="271464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4">
            <a:extLst>
              <a:ext uri="{FF2B5EF4-FFF2-40B4-BE49-F238E27FC236}">
                <a16:creationId xmlns:a16="http://schemas.microsoft.com/office/drawing/2014/main" id="{419269AA-19D8-4637-8164-60A25931FB9B}"/>
              </a:ext>
            </a:extLst>
          </p:cNvPr>
          <p:cNvSpPr/>
          <p:nvPr/>
        </p:nvSpPr>
        <p:spPr bwMode="auto">
          <a:xfrm>
            <a:off x="2857488" y="2064710"/>
            <a:ext cx="342902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2ADABA9E-2FEB-4E19-A006-045C38528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743773"/>
              </p:ext>
            </p:extLst>
          </p:nvPr>
        </p:nvGraphicFramePr>
        <p:xfrm>
          <a:off x="3314701" y="2158391"/>
          <a:ext cx="24003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6" name="Equation" r:id="rId3" imgW="1130040" imgH="419040" progId="Equation.DSMT4">
                  <p:embed/>
                </p:oleObj>
              </mc:Choice>
              <mc:Fallback>
                <p:oleObj name="Equation" r:id="rId3" imgW="1130040" imgH="419040" progId="Equation.DSMT4">
                  <p:embed/>
                  <p:pic>
                    <p:nvPicPr>
                      <p:cNvPr id="22531" name="Object 3">
                        <a:extLst>
                          <a:ext uri="{FF2B5EF4-FFF2-40B4-BE49-F238E27FC236}">
                            <a16:creationId xmlns:a16="http://schemas.microsoft.com/office/drawing/2014/main" id="{9A82901C-EF4B-4D56-B2A7-F20BFD25B5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1" y="2158391"/>
                        <a:ext cx="2400300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14471B9-3012-45C1-8933-27E8F54E151B}"/>
              </a:ext>
            </a:extLst>
          </p:cNvPr>
          <p:cNvSpPr/>
          <p:nvPr/>
        </p:nvSpPr>
        <p:spPr bwMode="auto">
          <a:xfrm>
            <a:off x="2643174" y="1149972"/>
            <a:ext cx="385765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11" name="Скругленный прямоугольник 4">
            <a:extLst>
              <a:ext uri="{FF2B5EF4-FFF2-40B4-BE49-F238E27FC236}">
                <a16:creationId xmlns:a16="http://schemas.microsoft.com/office/drawing/2014/main" id="{D3313CBB-10DE-4F95-8A4E-26DE73FD53D7}"/>
              </a:ext>
            </a:extLst>
          </p:cNvPr>
          <p:cNvSpPr/>
          <p:nvPr/>
        </p:nvSpPr>
        <p:spPr bwMode="auto">
          <a:xfrm>
            <a:off x="335240" y="4087602"/>
            <a:ext cx="3143272" cy="785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F43FB808-8E52-44D6-9F37-5E8FECE8D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027012"/>
              </p:ext>
            </p:extLst>
          </p:nvPr>
        </p:nvGraphicFramePr>
        <p:xfrm>
          <a:off x="746431" y="4230477"/>
          <a:ext cx="249872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7" name="Формула" r:id="rId5" imgW="1168200" imgH="241200" progId="Equation.3">
                  <p:embed/>
                </p:oleObj>
              </mc:Choice>
              <mc:Fallback>
                <p:oleObj name="Формула" r:id="rId5" imgW="1168200" imgH="241200" progId="Equation.3">
                  <p:embed/>
                  <p:pic>
                    <p:nvPicPr>
                      <p:cNvPr id="22532" name="Object 7">
                        <a:extLst>
                          <a:ext uri="{FF2B5EF4-FFF2-40B4-BE49-F238E27FC236}">
                            <a16:creationId xmlns:a16="http://schemas.microsoft.com/office/drawing/2014/main" id="{92D65BA9-3817-43C8-8848-794362EE1C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31" y="4230477"/>
                        <a:ext cx="2498725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BC037071-8FDF-4CB8-8528-D903C6A67B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636390"/>
              </p:ext>
            </p:extLst>
          </p:nvPr>
        </p:nvGraphicFramePr>
        <p:xfrm>
          <a:off x="6439974" y="3857420"/>
          <a:ext cx="220821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8" name="Формула" r:id="rId7" imgW="1079280" imgH="495000" progId="Equation.3">
                  <p:embed/>
                </p:oleObj>
              </mc:Choice>
              <mc:Fallback>
                <p:oleObj name="Формула" r:id="rId7" imgW="1079280" imgH="495000" progId="Equation.3">
                  <p:embed/>
                  <p:pic>
                    <p:nvPicPr>
                      <p:cNvPr id="22534" name="Object 5">
                        <a:extLst>
                          <a:ext uri="{FF2B5EF4-FFF2-40B4-BE49-F238E27FC236}">
                            <a16:creationId xmlns:a16="http://schemas.microsoft.com/office/drawing/2014/main" id="{878AD69D-7E2F-4E50-8095-0BDCD163BD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9974" y="3857420"/>
                        <a:ext cx="2208212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8E95422-060C-46DD-A744-2C35C3051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934271"/>
              </p:ext>
            </p:extLst>
          </p:nvPr>
        </p:nvGraphicFramePr>
        <p:xfrm>
          <a:off x="3106738" y="1201738"/>
          <a:ext cx="303371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9" name="Equation" r:id="rId9" imgW="1155600" imgH="228600" progId="Equation.DSMT4">
                  <p:embed/>
                </p:oleObj>
              </mc:Choice>
              <mc:Fallback>
                <p:oleObj name="Equation" r:id="rId9" imgW="1155600" imgH="228600" progId="Equation.DSMT4">
                  <p:embed/>
                  <p:pic>
                    <p:nvPicPr>
                      <p:cNvPr id="22535" name="Object 14">
                        <a:extLst>
                          <a:ext uri="{FF2B5EF4-FFF2-40B4-BE49-F238E27FC236}">
                            <a16:creationId xmlns:a16="http://schemas.microsoft.com/office/drawing/2014/main" id="{8268B287-BE8C-4B75-B975-665DD9457D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738" y="1201738"/>
                        <a:ext cx="3033712" cy="596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2303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129E520-C6BD-4E5F-8825-9DC273B9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8825" y="6213475"/>
            <a:ext cx="21336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8E8204B-DE17-4BD7-ACD9-F93790446E7A}" type="slidenum">
              <a:rPr lang="ru-RU" altLang="ru-UA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32</a:t>
            </a:fld>
            <a:endParaRPr lang="ru-RU" altLang="ru-UA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" name="Скругленный прямоугольник 19">
            <a:extLst>
              <a:ext uri="{FF2B5EF4-FFF2-40B4-BE49-F238E27FC236}">
                <a16:creationId xmlns:a16="http://schemas.microsoft.com/office/drawing/2014/main" id="{03845E3B-60E7-4C79-B253-5AB7E563F583}"/>
              </a:ext>
            </a:extLst>
          </p:cNvPr>
          <p:cNvSpPr/>
          <p:nvPr/>
        </p:nvSpPr>
        <p:spPr>
          <a:xfrm>
            <a:off x="2643188" y="0"/>
            <a:ext cx="4286250" cy="4286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Фотони</a:t>
            </a:r>
            <a:endParaRPr lang="ru-RU" sz="2400" b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7AE0AE23-3BEF-4891-A42A-5022C5D0BA03}"/>
              </a:ext>
            </a:extLst>
          </p:cNvPr>
          <p:cNvSpPr/>
          <p:nvPr/>
        </p:nvSpPr>
        <p:spPr bwMode="auto">
          <a:xfrm>
            <a:off x="217330" y="564336"/>
            <a:ext cx="8783825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algn="ctr">
              <a:defRPr/>
            </a:pPr>
            <a:r>
              <a:rPr lang="ru-RU" sz="2400" b="1" dirty="0" err="1"/>
              <a:t>Світло</a:t>
            </a:r>
            <a:r>
              <a:rPr lang="ru-RU" sz="2400" b="1" dirty="0"/>
              <a:t>:</a:t>
            </a:r>
          </a:p>
          <a:p>
            <a:pPr>
              <a:defRPr/>
            </a:pPr>
            <a:r>
              <a:rPr lang="ru-RU" sz="2400" b="1" dirty="0"/>
              <a:t>а) </a:t>
            </a:r>
            <a:r>
              <a:rPr lang="ru-RU" sz="2400" b="1" dirty="0" err="1"/>
              <a:t>випромінюється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– квантами, фотонами (</a:t>
            </a:r>
            <a:r>
              <a:rPr lang="ru-RU" sz="2400" b="1" dirty="0" err="1"/>
              <a:t>теплове</a:t>
            </a:r>
            <a:r>
              <a:rPr lang="ru-RU" sz="2400" b="1" dirty="0"/>
              <a:t> </a:t>
            </a:r>
            <a:r>
              <a:rPr lang="ru-RU" sz="2400" b="1" dirty="0" err="1"/>
              <a:t>випромінювання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б) </a:t>
            </a:r>
            <a:r>
              <a:rPr lang="ru-RU" sz="2400" b="1" dirty="0" err="1"/>
              <a:t>поглинається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фотоефект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в) </a:t>
            </a:r>
            <a:r>
              <a:rPr lang="ru-RU" sz="2400" b="1" dirty="0" err="1"/>
              <a:t>поширюється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дослід</a:t>
            </a:r>
            <a:r>
              <a:rPr lang="ru-RU" sz="2400" b="1" dirty="0"/>
              <a:t> Боте)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0B9E479-EDB7-4B68-A59A-2AF81CDCC4B9}"/>
              </a:ext>
            </a:extLst>
          </p:cNvPr>
          <p:cNvSpPr/>
          <p:nvPr/>
        </p:nvSpPr>
        <p:spPr bwMode="auto">
          <a:xfrm>
            <a:off x="3857612" y="2750342"/>
            <a:ext cx="1857388" cy="857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BC36348E-66BD-4A8A-8BFE-F739185EA52E}"/>
              </a:ext>
            </a:extLst>
          </p:cNvPr>
          <p:cNvSpPr/>
          <p:nvPr/>
        </p:nvSpPr>
        <p:spPr bwMode="auto">
          <a:xfrm>
            <a:off x="3857620" y="4000504"/>
            <a:ext cx="207170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17">
            <a:extLst>
              <a:ext uri="{FF2B5EF4-FFF2-40B4-BE49-F238E27FC236}">
                <a16:creationId xmlns:a16="http://schemas.microsoft.com/office/drawing/2014/main" id="{EDAB116B-AEEF-4DE7-8888-6FEE9A5CC397}"/>
              </a:ext>
            </a:extLst>
          </p:cNvPr>
          <p:cNvSpPr/>
          <p:nvPr/>
        </p:nvSpPr>
        <p:spPr>
          <a:xfrm>
            <a:off x="107922" y="2893218"/>
            <a:ext cx="2928938" cy="428625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/>
              <a:t>Энергия фотона: </a:t>
            </a:r>
            <a:endParaRPr lang="ru-RU" sz="2400" b="1" i="1" dirty="0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FA7828F8-E7A1-46D0-8BB6-7258EEBA8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859334"/>
              </p:ext>
            </p:extLst>
          </p:nvPr>
        </p:nvGraphicFramePr>
        <p:xfrm>
          <a:off x="3857621" y="2821785"/>
          <a:ext cx="18796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4" name="Формула" r:id="rId3" imgW="634449" imgH="266469" progId="Equation.3">
                  <p:embed/>
                </p:oleObj>
              </mc:Choice>
              <mc:Fallback>
                <p:oleObj name="Формула" r:id="rId3" imgW="634449" imgH="266469" progId="Equation.3">
                  <p:embed/>
                  <p:pic>
                    <p:nvPicPr>
                      <p:cNvPr id="23554" name="Object 4">
                        <a:extLst>
                          <a:ext uri="{FF2B5EF4-FFF2-40B4-BE49-F238E27FC236}">
                            <a16:creationId xmlns:a16="http://schemas.microsoft.com/office/drawing/2014/main" id="{9D60E827-03FB-42C0-A0E7-36955ABCF6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21" y="2821785"/>
                        <a:ext cx="1879600" cy="785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E42C582-872B-4428-8A83-2C4AB1AD7EE4}"/>
              </a:ext>
            </a:extLst>
          </p:cNvPr>
          <p:cNvSpPr/>
          <p:nvPr/>
        </p:nvSpPr>
        <p:spPr bwMode="auto">
          <a:xfrm>
            <a:off x="6717564" y="2600305"/>
            <a:ext cx="2000264" cy="121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33DB7C0E-488C-47FE-B5A1-543E7C904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002482"/>
              </p:ext>
            </p:extLst>
          </p:nvPr>
        </p:nvGraphicFramePr>
        <p:xfrm>
          <a:off x="6750897" y="2600312"/>
          <a:ext cx="1717675" cy="124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5" name="Формула" r:id="rId5" imgW="634680" imgH="457200" progId="Equation.3">
                  <p:embed/>
                </p:oleObj>
              </mc:Choice>
              <mc:Fallback>
                <p:oleObj name="Формула" r:id="rId5" imgW="634680" imgH="457200" progId="Equation.3">
                  <p:embed/>
                  <p:pic>
                    <p:nvPicPr>
                      <p:cNvPr id="23555" name="Object 6">
                        <a:extLst>
                          <a:ext uri="{FF2B5EF4-FFF2-40B4-BE49-F238E27FC236}">
                            <a16:creationId xmlns:a16="http://schemas.microsoft.com/office/drawing/2014/main" id="{0CDC632D-A86D-48A2-9EBA-C632DD8551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897" y="2600312"/>
                        <a:ext cx="1717675" cy="1243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8C7D4FB2-E20B-42A3-ADC3-C1846D4E30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3375" y="4000500"/>
          <a:ext cx="157162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6" name="Формула" r:id="rId7" imgW="545626" imgH="266469" progId="Equation.3">
                  <p:embed/>
                </p:oleObj>
              </mc:Choice>
              <mc:Fallback>
                <p:oleObj name="Формула" r:id="rId7" imgW="545626" imgH="266469" progId="Equation.3">
                  <p:embed/>
                  <p:pic>
                    <p:nvPicPr>
                      <p:cNvPr id="23556" name="Object 8">
                        <a:extLst>
                          <a:ext uri="{FF2B5EF4-FFF2-40B4-BE49-F238E27FC236}">
                            <a16:creationId xmlns:a16="http://schemas.microsoft.com/office/drawing/2014/main" id="{F032A081-1D6C-47DB-8CC5-15BC4CD51E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5" y="4000500"/>
                        <a:ext cx="1571625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Скругленный прямоугольник 25">
            <a:extLst>
              <a:ext uri="{FF2B5EF4-FFF2-40B4-BE49-F238E27FC236}">
                <a16:creationId xmlns:a16="http://schemas.microsoft.com/office/drawing/2014/main" id="{82D794B8-E2BB-417E-8A9E-CE8B182763C4}"/>
              </a:ext>
            </a:extLst>
          </p:cNvPr>
          <p:cNvSpPr/>
          <p:nvPr/>
        </p:nvSpPr>
        <p:spPr>
          <a:xfrm>
            <a:off x="112406" y="4072437"/>
            <a:ext cx="264318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Масса фотона: </a:t>
            </a:r>
            <a:endParaRPr lang="ru-RU" sz="2400" b="1" i="1" dirty="0"/>
          </a:p>
        </p:txBody>
      </p:sp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id="{0B632F5C-6E1F-4A79-9A5F-822906938D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722521"/>
              </p:ext>
            </p:extLst>
          </p:nvPr>
        </p:nvGraphicFramePr>
        <p:xfrm>
          <a:off x="379413" y="6140450"/>
          <a:ext cx="23622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7" name="Equation" r:id="rId9" imgW="1117440" imgH="241200" progId="Equation.DSMT4">
                  <p:embed/>
                </p:oleObj>
              </mc:Choice>
              <mc:Fallback>
                <p:oleObj name="Equation" r:id="rId9" imgW="1117440" imgH="241200" progId="Equation.DSMT4">
                  <p:embed/>
                  <p:pic>
                    <p:nvPicPr>
                      <p:cNvPr id="23557" name="Object 10">
                        <a:extLst>
                          <a:ext uri="{FF2B5EF4-FFF2-40B4-BE49-F238E27FC236}">
                            <a16:creationId xmlns:a16="http://schemas.microsoft.com/office/drawing/2014/main" id="{6214C388-6036-41BE-AF9A-518EEB6C0F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6140450"/>
                        <a:ext cx="2362200" cy="5095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00808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Скругленный прямоугольник 34">
            <a:extLst>
              <a:ext uri="{FF2B5EF4-FFF2-40B4-BE49-F238E27FC236}">
                <a16:creationId xmlns:a16="http://schemas.microsoft.com/office/drawing/2014/main" id="{BC684E7F-5057-4CA5-987E-5E88F2FA3CC7}"/>
              </a:ext>
            </a:extLst>
          </p:cNvPr>
          <p:cNvSpPr/>
          <p:nvPr/>
        </p:nvSpPr>
        <p:spPr>
          <a:xfrm>
            <a:off x="142844" y="5429249"/>
            <a:ext cx="2643187" cy="428625"/>
          </a:xfrm>
          <a:prstGeom prst="roundRect">
            <a:avLst>
              <a:gd name="adj" fmla="val 50000"/>
            </a:avLst>
          </a:prstGeom>
          <a:solidFill>
            <a:srgbClr val="00B0F0">
              <a:alpha val="34000"/>
            </a:srgb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dist="38100" sx="1000" sy="1000" algn="bl" rotWithShape="0">
              <a:prstClr val="black"/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Импульс фотона: </a:t>
            </a:r>
            <a:endParaRPr lang="ru-RU" sz="2400" b="1" i="1" dirty="0"/>
          </a:p>
        </p:txBody>
      </p:sp>
      <p:sp>
        <p:nvSpPr>
          <p:cNvPr id="16" name="Скругленный прямоугольник 4">
            <a:extLst>
              <a:ext uri="{FF2B5EF4-FFF2-40B4-BE49-F238E27FC236}">
                <a16:creationId xmlns:a16="http://schemas.microsoft.com/office/drawing/2014/main" id="{5C5AA048-9DE7-4257-824E-4AF4BA44C158}"/>
              </a:ext>
            </a:extLst>
          </p:cNvPr>
          <p:cNvSpPr/>
          <p:nvPr/>
        </p:nvSpPr>
        <p:spPr bwMode="auto">
          <a:xfrm>
            <a:off x="3167635" y="5034755"/>
            <a:ext cx="335758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7" name="Object 12">
            <a:extLst>
              <a:ext uri="{FF2B5EF4-FFF2-40B4-BE49-F238E27FC236}">
                <a16:creationId xmlns:a16="http://schemas.microsoft.com/office/drawing/2014/main" id="{780971E8-F2D9-493D-A32E-1E9F5E1708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910758"/>
              </p:ext>
            </p:extLst>
          </p:nvPr>
        </p:nvGraphicFramePr>
        <p:xfrm>
          <a:off x="3110478" y="5034741"/>
          <a:ext cx="3149600" cy="112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8" name="Формула" r:id="rId11" imgW="1358640" imgH="482400" progId="Equation.3">
                  <p:embed/>
                </p:oleObj>
              </mc:Choice>
              <mc:Fallback>
                <p:oleObj name="Формула" r:id="rId11" imgW="1358640" imgH="482400" progId="Equation.3">
                  <p:embed/>
                  <p:pic>
                    <p:nvPicPr>
                      <p:cNvPr id="23558" name="Object 12">
                        <a:extLst>
                          <a:ext uri="{FF2B5EF4-FFF2-40B4-BE49-F238E27FC236}">
                            <a16:creationId xmlns:a16="http://schemas.microsoft.com/office/drawing/2014/main" id="{C7027F7C-29EC-4E4A-81DF-D8CC6277C9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0478" y="5034741"/>
                        <a:ext cx="3149600" cy="1128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930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 Комптона.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Артур Холі Комптон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62408A-0DFB-4800-9C38-88B8AFA7C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839" y="1752600"/>
            <a:ext cx="245723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69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7CC89E-DB38-448C-9D59-E6D62DCF3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"/>
            <a:ext cx="76630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42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54624E-A00A-4EF0-8142-BC7D74D6A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382640" cy="2133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BC571D-F464-44E1-890C-054B80A6F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628603"/>
            <a:ext cx="3886200" cy="373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6" descr="20-12">
            <a:extLst>
              <a:ext uri="{FF2B5EF4-FFF2-40B4-BE49-F238E27FC236}">
                <a16:creationId xmlns:a16="http://schemas.microsoft.com/office/drawing/2014/main" id="{1B11AD16-E176-4BFF-B766-C92FFE5F1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2938463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2361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6" descr="20-12">
            <a:extLst>
              <a:ext uri="{FF2B5EF4-FFF2-40B4-BE49-F238E27FC236}">
                <a16:creationId xmlns:a16="http://schemas.microsoft.com/office/drawing/2014/main" id="{1B11AD16-E176-4BFF-B766-C92FFE5F1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304800"/>
            <a:ext cx="2938463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F08F684E-9444-47DF-8CBE-B3E5B0C8C3C0}"/>
              </a:ext>
            </a:extLst>
          </p:cNvPr>
          <p:cNvSpPr/>
          <p:nvPr/>
        </p:nvSpPr>
        <p:spPr bwMode="auto">
          <a:xfrm>
            <a:off x="2070876" y="3561996"/>
            <a:ext cx="5238768" cy="815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b="1" dirty="0"/>
          </a:p>
        </p:txBody>
      </p:sp>
      <p:graphicFrame>
        <p:nvGraphicFramePr>
          <p:cNvPr id="7" name="Object 41">
            <a:extLst>
              <a:ext uri="{FF2B5EF4-FFF2-40B4-BE49-F238E27FC236}">
                <a16:creationId xmlns:a16="http://schemas.microsoft.com/office/drawing/2014/main" id="{03FDC1E2-D9EF-442C-A331-52935035D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3561995"/>
          <a:ext cx="506095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6" name="Equation" r:id="rId4" imgW="2412720" imgH="393480" progId="Equation.DSMT4">
                  <p:embed/>
                </p:oleObj>
              </mc:Choice>
              <mc:Fallback>
                <p:oleObj name="Equation" r:id="rId4" imgW="2412720" imgH="393480" progId="Equation.DSMT4">
                  <p:embed/>
                  <p:pic>
                    <p:nvPicPr>
                      <p:cNvPr id="7" name="Object 41">
                        <a:extLst>
                          <a:ext uri="{FF2B5EF4-FFF2-40B4-BE49-F238E27FC236}">
                            <a16:creationId xmlns:a16="http://schemas.microsoft.com/office/drawing/2014/main" id="{03FDC1E2-D9EF-442C-A331-52935035D5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561995"/>
                        <a:ext cx="5060950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0228161-97F3-49CB-8F62-478EF1BBC438}"/>
              </a:ext>
            </a:extLst>
          </p:cNvPr>
          <p:cNvSpPr txBox="1"/>
          <p:nvPr/>
        </p:nvSpPr>
        <p:spPr>
          <a:xfrm>
            <a:off x="0" y="4822540"/>
            <a:ext cx="4258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/>
              <a:t>комптонівская</a:t>
            </a:r>
            <a:r>
              <a:rPr lang="ru-RU" sz="2400" dirty="0"/>
              <a:t> </a:t>
            </a:r>
            <a:r>
              <a:rPr lang="ru-RU" sz="2400" dirty="0" err="1"/>
              <a:t>довжина</a:t>
            </a:r>
            <a:r>
              <a:rPr lang="ru-RU" sz="2400" dirty="0"/>
              <a:t> </a:t>
            </a:r>
            <a:r>
              <a:rPr lang="ru-RU" sz="2400" dirty="0" err="1"/>
              <a:t>хвилі</a:t>
            </a:r>
            <a:endParaRPr lang="ru-UA" sz="2400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8EBBF2B-CC71-4928-B7B3-DF514E52FB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87" y="5257800"/>
          <a:ext cx="7772401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7" name="Equation" r:id="rId6" imgW="3886200" imgH="457200" progId="Equation.DSMT4">
                  <p:embed/>
                </p:oleObj>
              </mc:Choice>
              <mc:Fallback>
                <p:oleObj name="Equation" r:id="rId6" imgW="3886200" imgH="457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98EBBF2B-CC71-4928-B7B3-DF514E52FB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787" y="5257800"/>
                        <a:ext cx="7772401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127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Гіпотеза</a:t>
            </a:r>
            <a:r>
              <a:rPr lang="ru-RU" sz="3600" dirty="0">
                <a:solidFill>
                  <a:srgbClr val="4D4D4D"/>
                </a:solidFill>
              </a:rPr>
              <a:t> де Бройля.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Хвильові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властивості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частинок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Луї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де Бройль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56F8A3-4305-4B56-912A-9B7FCFB69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12" y="2221706"/>
            <a:ext cx="2135003" cy="2414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41443" y="4953000"/>
            <a:ext cx="312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Лестер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Халберт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Джермер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Клінтон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Девісон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F7F0C8-CEFA-46D5-9C38-4170B1BF1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63" y="1919334"/>
            <a:ext cx="2224888" cy="27169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95EE53-2410-4191-8F14-B39214E22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21706"/>
            <a:ext cx="1707284" cy="2414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Джордж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Томсон</a:t>
            </a:r>
          </a:p>
        </p:txBody>
      </p:sp>
    </p:spTree>
    <p:extLst>
      <p:ext uri="{BB962C8B-B14F-4D97-AF65-F5344CB8AC3E}">
        <p14:creationId xmlns:p14="http://schemas.microsoft.com/office/powerpoint/2010/main" val="3084498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2EB2EC-3670-472B-A2E6-6E3B557AD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7"/>
            <a:ext cx="9144000" cy="48401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52D66-D366-47ED-9347-124A5B5B32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68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4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7C113033-1375-4AFA-A9FB-C2D81AC0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8558"/>
            <a:ext cx="2748467" cy="26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DD9DF8D-77CE-409E-ACF2-922B2BEE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48558"/>
            <a:ext cx="2743200" cy="26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961F66-0136-409E-8BA3-FA7BA8298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200400"/>
            <a:ext cx="3276600" cy="267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B67809-0AE9-44FE-A4D2-D8D86D96B8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4556288" cy="2209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37AA93-3AC8-47F7-9421-6D8E11CEC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12" y="4800600"/>
            <a:ext cx="3609975" cy="76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9F59EC-5850-4424-92C5-51C5CAB2C088}"/>
              </a:ext>
            </a:extLst>
          </p:cNvPr>
          <p:cNvSpPr txBox="1"/>
          <p:nvPr/>
        </p:nvSpPr>
        <p:spPr>
          <a:xfrm>
            <a:off x="656100" y="3930135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/>
              <a:t>формула Вульфа-</a:t>
            </a:r>
            <a:r>
              <a:rPr lang="uk-UA" sz="3600" dirty="0" err="1"/>
              <a:t>Брегів</a:t>
            </a:r>
            <a:r>
              <a:rPr lang="uk-UA" sz="3600" dirty="0"/>
              <a:t>:</a:t>
            </a:r>
            <a:endParaRPr lang="ru-UA" sz="3600" dirty="0"/>
          </a:p>
        </p:txBody>
      </p:sp>
    </p:spTree>
    <p:extLst>
      <p:ext uri="{BB962C8B-B14F-4D97-AF65-F5344CB8AC3E}">
        <p14:creationId xmlns:p14="http://schemas.microsoft.com/office/powerpoint/2010/main" val="1181334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C81F79-5128-4213-A986-3A76AC84A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4038600" cy="2535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95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схема експерименту </a:t>
            </a:r>
            <a:r>
              <a:rPr lang="uk-UA" sz="2800" dirty="0" err="1"/>
              <a:t>Джермера</a:t>
            </a:r>
            <a:r>
              <a:rPr lang="uk-UA" sz="2800" dirty="0"/>
              <a:t> та </a:t>
            </a:r>
            <a:r>
              <a:rPr lang="uk-UA" sz="2800" dirty="0" err="1"/>
              <a:t>Девісона</a:t>
            </a:r>
            <a:r>
              <a:rPr lang="uk-UA" sz="2800" dirty="0"/>
              <a:t>:</a:t>
            </a:r>
            <a:endParaRPr lang="ru-UA" sz="2800" dirty="0"/>
          </a:p>
        </p:txBody>
      </p:sp>
    </p:spTree>
    <p:extLst>
      <p:ext uri="{BB962C8B-B14F-4D97-AF65-F5344CB8AC3E}">
        <p14:creationId xmlns:p14="http://schemas.microsoft.com/office/powerpoint/2010/main" val="4214472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02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Томсон, Петро </a:t>
            </a:r>
            <a:r>
              <a:rPr lang="uk-UA" sz="2800" dirty="0" err="1"/>
              <a:t>Тартаковський</a:t>
            </a:r>
            <a:r>
              <a:rPr lang="uk-UA" sz="2800" dirty="0"/>
              <a:t>:</a:t>
            </a:r>
            <a:endParaRPr lang="ru-U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6FDCA-07B5-4789-9AD9-C7F5098E08F4}"/>
              </a:ext>
            </a:extLst>
          </p:cNvPr>
          <p:cNvSpPr txBox="1"/>
          <p:nvPr/>
        </p:nvSpPr>
        <p:spPr>
          <a:xfrm>
            <a:off x="307649" y="3810000"/>
            <a:ext cx="5681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Л.Біберман</a:t>
            </a:r>
            <a:r>
              <a:rPr lang="uk-UA" sz="2800" dirty="0"/>
              <a:t>, Н. </a:t>
            </a:r>
            <a:r>
              <a:rPr lang="uk-UA" sz="2800" dirty="0" err="1"/>
              <a:t>Сушкін</a:t>
            </a:r>
            <a:r>
              <a:rPr lang="uk-UA" sz="2800" dirty="0"/>
              <a:t>, </a:t>
            </a:r>
            <a:r>
              <a:rPr lang="uk-UA" sz="2800" dirty="0" err="1"/>
              <a:t>В.Фабрикант</a:t>
            </a:r>
            <a:endParaRPr lang="ru-UA" sz="2800" dirty="0"/>
          </a:p>
        </p:txBody>
      </p:sp>
    </p:spTree>
    <p:extLst>
      <p:ext uri="{BB962C8B-B14F-4D97-AF65-F5344CB8AC3E}">
        <p14:creationId xmlns:p14="http://schemas.microsoft.com/office/powerpoint/2010/main" val="16780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BFEDEE-B878-4060-B1C0-3AEF4F031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429000"/>
            <a:ext cx="1603974" cy="2266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B88923-8A44-4C1A-A2A9-9228F24853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0"/>
            <a:ext cx="1789938" cy="2057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4D5D5A-63C9-40BA-8BE9-BC01A72CCD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76400"/>
            <a:ext cx="914400" cy="8997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56B9B4-AE4D-4770-92EC-5555C1914D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140" y="4796181"/>
            <a:ext cx="914400" cy="8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6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Серіальні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закономірності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атомних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спектрів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Якоб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Бальмер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06940" y="5012602"/>
            <a:ext cx="238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Йоганнес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Роберт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Рідберґ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173468" y="4944701"/>
            <a:ext cx="1453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Вальтер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Рітц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ECDE71-058C-4414-BA30-DC023EAF83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62200"/>
            <a:ext cx="1783080" cy="24765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11E978-5DD6-4774-9467-9717F59E6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02" y="2362200"/>
            <a:ext cx="1956435" cy="24765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C5516F3-2196-413C-A256-737015C187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347503"/>
            <a:ext cx="2396613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11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7901D9-6429-45AD-9ADA-353655E32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33400"/>
            <a:ext cx="5861113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68EE7-A7C2-490B-BC9B-362EB8DD80FE}"/>
              </a:ext>
            </a:extLst>
          </p:cNvPr>
          <p:cNvSpPr txBox="1"/>
          <p:nvPr/>
        </p:nvSpPr>
        <p:spPr>
          <a:xfrm>
            <a:off x="6400800" y="685800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DEEF9-6FC4-44E1-84DF-BCB8749246B1}"/>
              </a:ext>
            </a:extLst>
          </p:cNvPr>
          <p:cNvSpPr txBox="1"/>
          <p:nvPr/>
        </p:nvSpPr>
        <p:spPr>
          <a:xfrm>
            <a:off x="6324600" y="2422934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78824-0C9B-4B16-998A-D212F576D2B9}"/>
              </a:ext>
            </a:extLst>
          </p:cNvPr>
          <p:cNvSpPr txBox="1"/>
          <p:nvPr/>
        </p:nvSpPr>
        <p:spPr>
          <a:xfrm>
            <a:off x="6400800" y="129275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B380A-574B-4787-832B-D744B41A3238}"/>
              </a:ext>
            </a:extLst>
          </p:cNvPr>
          <p:cNvSpPr txBox="1"/>
          <p:nvPr/>
        </p:nvSpPr>
        <p:spPr>
          <a:xfrm>
            <a:off x="6400800" y="302989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A8F0F-04FC-4E7B-B160-B4B620187BA8}"/>
              </a:ext>
            </a:extLst>
          </p:cNvPr>
          <p:cNvSpPr txBox="1"/>
          <p:nvPr/>
        </p:nvSpPr>
        <p:spPr>
          <a:xfrm>
            <a:off x="6352000" y="1815977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0B171-25F2-4F91-97AE-A279A3CCC6B2}"/>
              </a:ext>
            </a:extLst>
          </p:cNvPr>
          <p:cNvSpPr txBox="1"/>
          <p:nvPr/>
        </p:nvSpPr>
        <p:spPr>
          <a:xfrm>
            <a:off x="6352000" y="3636848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2389432-F3B4-4DD4-B052-102EF561F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96261"/>
            <a:ext cx="4098666" cy="192833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9B208D-773D-4A5E-B88C-D6417A3649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845461"/>
            <a:ext cx="2749561" cy="10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533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830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Досліди</a:t>
            </a:r>
            <a:r>
              <a:rPr lang="ru-RU" sz="3600" dirty="0">
                <a:solidFill>
                  <a:srgbClr val="4D4D4D"/>
                </a:solidFill>
              </a:rPr>
              <a:t> Резерфорда та </a:t>
            </a:r>
            <a:r>
              <a:rPr lang="ru-RU" sz="3600" dirty="0" err="1">
                <a:solidFill>
                  <a:srgbClr val="4D4D4D"/>
                </a:solidFill>
              </a:rPr>
              <a:t>ядерна</a:t>
            </a:r>
            <a:r>
              <a:rPr lang="ru-RU" sz="3600" dirty="0">
                <a:solidFill>
                  <a:srgbClr val="4D4D4D"/>
                </a:solidFill>
              </a:rPr>
              <a:t>  модель атома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Ерне́ст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Ре́зерфорд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378859" y="49530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Ві́льям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лорд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Ке́львін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9E30B1-8716-4EC5-B260-512558C5A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31" y="2362200"/>
            <a:ext cx="1876425" cy="2438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BB59A9-A615-4359-893A-B49488E6F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15132"/>
            <a:ext cx="1699034" cy="248034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5EE738-EE4D-479B-8CC8-5652B306D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19" y="2336179"/>
            <a:ext cx="1699034" cy="24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84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2328A696-EBAA-468B-BB58-C5D3AF64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2802731" cy="28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15">
            <a:extLst>
              <a:ext uri="{FF2B5EF4-FFF2-40B4-BE49-F238E27FC236}">
                <a16:creationId xmlns:a16="http://schemas.microsoft.com/office/drawing/2014/main" id="{C73E64D1-F0D4-4ACC-8834-DC680AA50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8001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uk-UA" altLang="ru-UA" sz="1800" dirty="0">
                <a:solidFill>
                  <a:srgbClr val="800080"/>
                </a:solidFill>
              </a:rPr>
              <a:t>1902 р. У. Томсон (лорд Кельвін) висунув припущення, що  атом є згустком позитивно зарядженої матерії, всередині якої рівномірно розподілені  електрони (кекс з ізюмом). </a:t>
            </a:r>
          </a:p>
        </p:txBody>
      </p:sp>
    </p:spTree>
    <p:extLst>
      <p:ext uri="{BB962C8B-B14F-4D97-AF65-F5344CB8AC3E}">
        <p14:creationId xmlns:p14="http://schemas.microsoft.com/office/powerpoint/2010/main" val="9055442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>
            <a:extLst>
              <a:ext uri="{FF2B5EF4-FFF2-40B4-BE49-F238E27FC236}">
                <a16:creationId xmlns:a16="http://schemas.microsoft.com/office/drawing/2014/main" id="{CD17514E-E9D6-4D1A-AF4F-FB3FC413B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9600"/>
            <a:ext cx="800099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ru-UA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1903 р. </a:t>
            </a:r>
            <a:r>
              <a:rPr lang="uk-UA" altLang="ru-UA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ru-UA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uk-UA" altLang="ru-UA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ru-UA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Томсон детально розвиває цю модель. Він вважає, що електрони всередині  позитивно зарядженої кулі містяться у одній площині та утворюють  концентричні кільця. 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F1DD85A7-B653-4E16-92BC-B2DFD6AB1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44805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715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680673"/>
              </p:ext>
            </p:extLst>
          </p:nvPr>
        </p:nvGraphicFramePr>
        <p:xfrm>
          <a:off x="7391400" y="727620"/>
          <a:ext cx="1092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0" name="Equation" r:id="rId3" imgW="1091880" imgH="533160" progId="Equation.DSMT4">
                  <p:embed/>
                </p:oleObj>
              </mc:Choice>
              <mc:Fallback>
                <p:oleObj name="Equation" r:id="rId3" imgW="1091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91400" y="727620"/>
                        <a:ext cx="10922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457200" y="609600"/>
            <a:ext cx="5783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об</a:t>
            </a:r>
            <a:r>
              <a:rPr lang="en-US" sz="4400" dirty="0"/>
              <a:t>’</a:t>
            </a:r>
            <a:r>
              <a:rPr lang="uk-UA" sz="4400" dirty="0"/>
              <a:t>ємна густина енергії</a:t>
            </a:r>
            <a:endParaRPr lang="ru-UA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445374"/>
              </p:ext>
            </p:extLst>
          </p:nvPr>
        </p:nvGraphicFramePr>
        <p:xfrm>
          <a:off x="1143000" y="2921000"/>
          <a:ext cx="1638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1" name="Equation" r:id="rId5" imgW="1638000" imgH="583920" progId="Equation.DSMT4">
                  <p:embed/>
                </p:oleObj>
              </mc:Choice>
              <mc:Fallback>
                <p:oleObj name="Equation" r:id="rId5" imgW="1638000" imgH="583920" progId="Equation.DSMT4">
                  <p:embed/>
                  <p:pic>
                    <p:nvPicPr>
                      <p:cNvPr id="13319" name="Object 7">
                        <a:extLst>
                          <a:ext uri="{FF2B5EF4-FFF2-40B4-BE49-F238E27FC236}">
                            <a16:creationId xmlns:a16="http://schemas.microsoft.com/office/drawing/2014/main" id="{5FA19DE9-02DA-42D7-A1D6-DCBCB8365D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921000"/>
                        <a:ext cx="16383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014611"/>
              </p:ext>
            </p:extLst>
          </p:nvPr>
        </p:nvGraphicFramePr>
        <p:xfrm>
          <a:off x="1143000" y="4648200"/>
          <a:ext cx="63150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2" name="Equation" r:id="rId7" imgW="7175160" imgH="1549080" progId="Equation.DSMT4">
                  <p:embed/>
                </p:oleObj>
              </mc:Choice>
              <mc:Fallback>
                <p:oleObj name="Equation" r:id="rId7" imgW="7175160" imgH="1549080" progId="Equation.DSMT4">
                  <p:embed/>
                  <p:pic>
                    <p:nvPicPr>
                      <p:cNvPr id="13320" name="Object 8">
                        <a:extLst>
                          <a:ext uri="{FF2B5EF4-FFF2-40B4-BE49-F238E27FC236}">
                            <a16:creationId xmlns:a16="http://schemas.microsoft.com/office/drawing/2014/main" id="{30B0A626-AE15-48B8-807E-9D64947FEE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648200"/>
                        <a:ext cx="63150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C31B52D-FC83-4CB2-BC24-22FB4EC2ECF3}"/>
              </a:ext>
            </a:extLst>
          </p:cNvPr>
          <p:cNvSpPr txBox="1"/>
          <p:nvPr/>
        </p:nvSpPr>
        <p:spPr>
          <a:xfrm>
            <a:off x="440108" y="2057400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густина енергії</a:t>
            </a:r>
            <a:endParaRPr lang="ru-UA" sz="4400" dirty="0"/>
          </a:p>
        </p:txBody>
      </p:sp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A9276CEB-1932-4E0C-84B9-7DCC8606E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82673"/>
              </p:ext>
            </p:extLst>
          </p:nvPr>
        </p:nvGraphicFramePr>
        <p:xfrm>
          <a:off x="5613400" y="2921000"/>
          <a:ext cx="16637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3" name="Equation" r:id="rId9" imgW="1663560" imgH="583920" progId="Equation.DSMT4">
                  <p:embed/>
                </p:oleObj>
              </mc:Choice>
              <mc:Fallback>
                <p:oleObj name="Equation" r:id="rId9" imgW="1663560" imgH="583920" progId="Equation.DSMT4">
                  <p:embed/>
                  <p:pic>
                    <p:nvPicPr>
                      <p:cNvPr id="4" name="Object 7">
                        <a:extLst>
                          <a:ext uri="{FF2B5EF4-FFF2-40B4-BE49-F238E27FC236}">
                            <a16:creationId xmlns:a16="http://schemas.microsoft.com/office/drawing/2014/main" id="{EFB4B591-06D1-475C-A100-D2AE7193DA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3400" y="2921000"/>
                        <a:ext cx="16637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>
            <a:extLst>
              <a:ext uri="{FF2B5EF4-FFF2-40B4-BE49-F238E27FC236}">
                <a16:creationId xmlns:a16="http://schemas.microsoft.com/office/drawing/2014/main" id="{1796430B-A7ED-46B0-8D66-DFC368F21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423348"/>
              </p:ext>
            </p:extLst>
          </p:nvPr>
        </p:nvGraphicFramePr>
        <p:xfrm>
          <a:off x="1335518" y="3718746"/>
          <a:ext cx="1435100" cy="36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4" name="Equation" r:id="rId11" imgW="2070000" imgH="533160" progId="Equation.DSMT4">
                  <p:embed/>
                </p:oleObj>
              </mc:Choice>
              <mc:Fallback>
                <p:oleObj name="Equation" r:id="rId11" imgW="2070000" imgH="533160" progId="Equation.DSMT4">
                  <p:embed/>
                  <p:pic>
                    <p:nvPicPr>
                      <p:cNvPr id="4" name="Object 7">
                        <a:extLst>
                          <a:ext uri="{FF2B5EF4-FFF2-40B4-BE49-F238E27FC236}">
                            <a16:creationId xmlns:a16="http://schemas.microsoft.com/office/drawing/2014/main" id="{EFB4B591-06D1-475C-A100-D2AE7193DA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518" y="3718746"/>
                        <a:ext cx="1435100" cy="3697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0A4C6055-6055-4BE6-8D33-66F58A2D83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766245"/>
              </p:ext>
            </p:extLst>
          </p:nvPr>
        </p:nvGraphicFramePr>
        <p:xfrm>
          <a:off x="5816600" y="3671888"/>
          <a:ext cx="1460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5" name="Equation" r:id="rId13" imgW="2108160" imgH="533160" progId="Equation.DSMT4">
                  <p:embed/>
                </p:oleObj>
              </mc:Choice>
              <mc:Fallback>
                <p:oleObj name="Equation" r:id="rId13" imgW="2108160" imgH="533160" progId="Equation.DSMT4">
                  <p:embed/>
                  <p:pic>
                    <p:nvPicPr>
                      <p:cNvPr id="11" name="Object 7">
                        <a:extLst>
                          <a:ext uri="{FF2B5EF4-FFF2-40B4-BE49-F238E27FC236}">
                            <a16:creationId xmlns:a16="http://schemas.microsoft.com/office/drawing/2014/main" id="{1796430B-A7ED-46B0-8D66-DFC368F218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6600" y="3671888"/>
                        <a:ext cx="14605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386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256B1A57-A62D-444B-BC51-FFB2E147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955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12BCB-6C38-4547-AB31-A71A5688F81B}"/>
              </a:ext>
            </a:extLst>
          </p:cNvPr>
          <p:cNvSpPr txBox="1"/>
          <p:nvPr/>
        </p:nvSpPr>
        <p:spPr>
          <a:xfrm>
            <a:off x="762000" y="591933"/>
            <a:ext cx="708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1903 р. Філіп фон</a:t>
            </a:r>
            <a:r>
              <a:rPr lang="en-US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ru-UA" b="1" dirty="0" err="1">
                <a:solidFill>
                  <a:srgbClr val="800080"/>
                </a:solidFill>
                <a:latin typeface="Verdana" panose="020B0604030504040204" pitchFamily="34" charset="0"/>
              </a:rPr>
              <a:t>Лєнард</a:t>
            </a:r>
            <a:r>
              <a:rPr lang="uk-UA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створив модель, у якій</a:t>
            </a:r>
            <a:r>
              <a:rPr lang="en-US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протилежні заряди у атомі не</a:t>
            </a:r>
            <a:r>
              <a:rPr lang="en-US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існують </a:t>
            </a:r>
            <a:r>
              <a:rPr lang="en-US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окремо  </a:t>
            </a:r>
          </a:p>
        </p:txBody>
      </p:sp>
    </p:spTree>
    <p:extLst>
      <p:ext uri="{BB962C8B-B14F-4D97-AF65-F5344CB8AC3E}">
        <p14:creationId xmlns:p14="http://schemas.microsoft.com/office/powerpoint/2010/main" val="36653634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E7AA12-F0FE-4113-A119-D5763C606F81}"/>
              </a:ext>
            </a:extLst>
          </p:cNvPr>
          <p:cNvSpPr txBox="1"/>
          <p:nvPr/>
        </p:nvSpPr>
        <p:spPr>
          <a:xfrm>
            <a:off x="609600" y="457200"/>
            <a:ext cx="807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ru-UA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1904р. </a:t>
            </a:r>
            <a:r>
              <a:rPr lang="uk-UA" altLang="ru-UA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Хантаро</a:t>
            </a:r>
            <a:r>
              <a:rPr lang="uk-UA" altLang="ru-UA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ru-UA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Нагаока</a:t>
            </a:r>
            <a:r>
              <a:rPr lang="uk-UA" altLang="ru-UA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запропонував модель, в якій атом подібний</a:t>
            </a:r>
            <a:r>
              <a:rPr lang="en-US" altLang="ru-UA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ru-UA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до  планети Сатурн</a:t>
            </a:r>
            <a:endParaRPr lang="ru-UA" b="1" dirty="0">
              <a:solidFill>
                <a:srgbClr val="3333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9CF4FFBF-15B3-462C-B4A2-76099D3D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38427"/>
            <a:ext cx="4419600" cy="298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312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D6B88-F66A-4103-B1D4-15B7711E4D0D}"/>
              </a:ext>
            </a:extLst>
          </p:cNvPr>
          <p:cNvSpPr>
            <a:spLocks noGrp="1"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Дослід Резерфорда 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AAD880-B95E-4905-A000-5B19AAC2E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3819736" cy="48625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1BB8E6-E8DA-408C-9E4B-AC0F08884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315016"/>
            <a:ext cx="3927869" cy="23233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97FD42B-FDEF-43EE-8B10-576313AEC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038600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96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34DC7A36-9C1D-4601-A843-0C734ACF96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219200"/>
            <a:ext cx="3600450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98B7A1F-119E-4079-B74F-FB6431F828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3889375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394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65F73-4DC3-44BC-AC95-A001F8DB570A}"/>
              </a:ext>
            </a:extLst>
          </p:cNvPr>
          <p:cNvSpPr>
            <a:spLocks noGrp="1"/>
          </p:cNvSpPr>
          <p:nvPr/>
        </p:nvSpPr>
        <p:spPr>
          <a:xfrm>
            <a:off x="609600" y="4091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Ядерна модель атома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7628350-82DE-438C-A172-8C9BEA309747}"/>
              </a:ext>
            </a:extLst>
          </p:cNvPr>
          <p:cNvSpPr>
            <a:spLocks noGrp="1"/>
          </p:cNvSpPr>
          <p:nvPr/>
        </p:nvSpPr>
        <p:spPr>
          <a:xfrm>
            <a:off x="339044" y="1981200"/>
            <a:ext cx="4543428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Планетарна модель</a:t>
            </a:r>
          </a:p>
          <a:p>
            <a:r>
              <a:rPr lang="uk-UA" dirty="0"/>
              <a:t>Заряд ядра </a:t>
            </a:r>
            <a:r>
              <a:rPr lang="en-US" dirty="0"/>
              <a:t>q=</a:t>
            </a:r>
            <a:r>
              <a:rPr lang="en-US" dirty="0" err="1"/>
              <a:t>Z</a:t>
            </a:r>
            <a:r>
              <a:rPr lang="en-US" dirty="0" err="1">
                <a:sym typeface="Symbol"/>
              </a:rPr>
              <a:t>q</a:t>
            </a:r>
            <a:r>
              <a:rPr lang="en-US" baseline="-25000" dirty="0" err="1">
                <a:sym typeface="Symbol"/>
              </a:rPr>
              <a:t>e</a:t>
            </a:r>
            <a:r>
              <a:rPr lang="en-US" dirty="0">
                <a:sym typeface="Symbol"/>
              </a:rPr>
              <a:t> </a:t>
            </a:r>
            <a:endParaRPr lang="uk-UA" dirty="0">
              <a:sym typeface="Symbol"/>
            </a:endParaRPr>
          </a:p>
          <a:p>
            <a:endParaRPr lang="en-US" dirty="0">
              <a:sym typeface="Symbol"/>
            </a:endParaRPr>
          </a:p>
          <a:p>
            <a:pPr>
              <a:buNone/>
            </a:pPr>
            <a:r>
              <a:rPr lang="uk-UA" dirty="0">
                <a:sym typeface="Symbol"/>
              </a:rPr>
              <a:t>(</a:t>
            </a:r>
            <a:r>
              <a:rPr lang="en-US" dirty="0">
                <a:sym typeface="Symbol"/>
              </a:rPr>
              <a:t>Z</a:t>
            </a:r>
            <a:r>
              <a:rPr lang="uk-UA" dirty="0">
                <a:sym typeface="Symbol"/>
              </a:rPr>
              <a:t> – порядковий номер хімічного елемента)</a:t>
            </a:r>
          </a:p>
          <a:p>
            <a:pPr>
              <a:buNone/>
            </a:pPr>
            <a:endParaRPr lang="uk-UA" dirty="0">
              <a:sym typeface="Symbol"/>
            </a:endParaRPr>
          </a:p>
          <a:p>
            <a:r>
              <a:rPr lang="uk-UA" dirty="0">
                <a:sym typeface="Symbol"/>
              </a:rPr>
              <a:t>Розміри 10</a:t>
            </a:r>
            <a:r>
              <a:rPr lang="uk-UA" baseline="30000" dirty="0">
                <a:sym typeface="Symbol"/>
              </a:rPr>
              <a:t>-15 </a:t>
            </a:r>
            <a:r>
              <a:rPr lang="uk-UA" dirty="0">
                <a:sym typeface="Symbol"/>
              </a:rPr>
              <a:t> - 10</a:t>
            </a:r>
            <a:r>
              <a:rPr lang="uk-UA" baseline="30000" dirty="0">
                <a:sym typeface="Symbol"/>
              </a:rPr>
              <a:t>-14</a:t>
            </a:r>
            <a:r>
              <a:rPr lang="uk-UA" dirty="0">
                <a:sym typeface="Symbol"/>
              </a:rPr>
              <a:t> м</a:t>
            </a:r>
            <a:r>
              <a:rPr lang="uk-UA" baseline="30000" dirty="0">
                <a:sym typeface="Symbol"/>
              </a:rPr>
              <a:t>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2C8303-49ED-4C36-A719-050434983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579306"/>
            <a:ext cx="2764536" cy="34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49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DBF24A5-A743-47FA-A858-50BBEBF57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8439" y="2362200"/>
            <a:ext cx="3567122" cy="3567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73D7E9-17D3-4D3D-9191-CAD549EC5895}"/>
              </a:ext>
            </a:extLst>
          </p:cNvPr>
          <p:cNvSpPr txBox="1"/>
          <p:nvPr/>
        </p:nvSpPr>
        <p:spPr>
          <a:xfrm>
            <a:off x="304800" y="762000"/>
            <a:ext cx="8305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ru-UA" sz="4400" dirty="0">
                <a:latin typeface="+mj-lt"/>
                <a:ea typeface="+mj-ea"/>
                <a:cs typeface="+mj-cs"/>
              </a:rPr>
              <a:t>Нестабільність атома Резерфорда </a:t>
            </a:r>
            <a:endParaRPr lang="ru-RU" altLang="ru-UA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477100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06440" y="529557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Постулати</a:t>
            </a:r>
            <a:r>
              <a:rPr lang="ru-RU" sz="3600" dirty="0">
                <a:solidFill>
                  <a:srgbClr val="4D4D4D"/>
                </a:solidFill>
              </a:rPr>
              <a:t> Бора.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Борівська</a:t>
            </a:r>
            <a:r>
              <a:rPr lang="ru-RU" sz="3600" dirty="0">
                <a:solidFill>
                  <a:srgbClr val="4D4D4D"/>
                </a:solidFill>
              </a:rPr>
              <a:t> модель атома </a:t>
            </a:r>
            <a:r>
              <a:rPr lang="ru-RU" sz="3600" dirty="0" err="1">
                <a:solidFill>
                  <a:srgbClr val="4D4D4D"/>
                </a:solidFill>
              </a:rPr>
              <a:t>водню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Нільс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Ге́нрик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Дави́д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Бор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C23F0B-D219-4FCA-8E89-D9FA48AF6C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DBED83-813E-4749-A1D7-2AC9EC26D4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20" y="1981200"/>
            <a:ext cx="1982047" cy="278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B2D674-CAE8-4FE8-B9B5-2D88BD9DC5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90800"/>
            <a:ext cx="2151888" cy="21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842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AF977-75DB-41B2-900A-B7E83B4219B9}"/>
              </a:ext>
            </a:extLst>
          </p:cNvPr>
          <p:cNvSpPr>
            <a:spLocks noGrp="1"/>
          </p:cNvSpPr>
          <p:nvPr/>
        </p:nvSpPr>
        <p:spPr>
          <a:xfrm>
            <a:off x="228600" y="152400"/>
            <a:ext cx="8229600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E11E722-CBE4-49F0-91D0-6046F1DAD50C}"/>
              </a:ext>
            </a:extLst>
          </p:cNvPr>
          <p:cNvSpPr>
            <a:spLocks noGrp="1"/>
          </p:cNvSpPr>
          <p:nvPr/>
        </p:nvSpPr>
        <p:spPr>
          <a:xfrm>
            <a:off x="228600" y="1152532"/>
            <a:ext cx="8610600" cy="227646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uk-UA" sz="2800" dirty="0"/>
              <a:t>(Постулат стаціонарних станів): </a:t>
            </a:r>
            <a:r>
              <a:rPr lang="uk-UA" sz="2800" i="1" dirty="0"/>
              <a:t>Існують</a:t>
            </a:r>
            <a:r>
              <a:rPr lang="en-US" sz="2800" i="1" dirty="0"/>
              <a:t> </a:t>
            </a:r>
            <a:r>
              <a:rPr lang="uk-UA" sz="2800" i="1" dirty="0"/>
              <a:t>стаціонарні стани атома в яких він не</a:t>
            </a:r>
            <a:r>
              <a:rPr lang="en-US" sz="2800" i="1" dirty="0"/>
              <a:t> </a:t>
            </a:r>
            <a:r>
              <a:rPr lang="uk-UA" sz="2800" i="1" dirty="0"/>
              <a:t>випромінює енергії.</a:t>
            </a:r>
            <a:r>
              <a:rPr lang="en-US" sz="2800" i="1" dirty="0"/>
              <a:t> </a:t>
            </a:r>
            <a:r>
              <a:rPr lang="uk-UA" sz="2800" i="1" dirty="0"/>
              <a:t>В стаціонарних</a:t>
            </a:r>
            <a:r>
              <a:rPr lang="en-US" sz="2800" i="1" dirty="0"/>
              <a:t> </a:t>
            </a:r>
            <a:r>
              <a:rPr lang="uk-UA" sz="2800" i="1" dirty="0"/>
              <a:t>станах атома, електрон, який рухається по</a:t>
            </a:r>
            <a:r>
              <a:rPr lang="en-US" sz="2800" i="1" dirty="0"/>
              <a:t> </a:t>
            </a:r>
            <a:r>
              <a:rPr lang="uk-UA" sz="2800" i="1" dirty="0"/>
              <a:t>коловій орбіталі, повинен мати дискретне</a:t>
            </a:r>
            <a:r>
              <a:rPr lang="en-US" sz="2800" i="1" dirty="0"/>
              <a:t> </a:t>
            </a:r>
            <a:r>
              <a:rPr lang="uk-UA" sz="2800" i="1" dirty="0"/>
              <a:t>значення моменту імпульсу</a:t>
            </a:r>
            <a:endParaRPr lang="ru-RU" sz="2800" i="1" dirty="0"/>
          </a:p>
          <a:p>
            <a:pPr marL="571500" indent="-571500" algn="just">
              <a:buNone/>
            </a:pPr>
            <a:endParaRPr lang="uk-UA" sz="2800" i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1CC515-72C5-4193-9518-63EA41FF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3886200"/>
            <a:ext cx="40195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014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1D7897-8898-48F6-B240-42354B58E68A}"/>
              </a:ext>
            </a:extLst>
          </p:cNvPr>
          <p:cNvSpPr txBox="1">
            <a:spLocks/>
          </p:cNvSpPr>
          <p:nvPr/>
        </p:nvSpPr>
        <p:spPr>
          <a:xfrm>
            <a:off x="428221" y="-2040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A142041-4B0E-4138-91A3-168831B38B5F}"/>
              </a:ext>
            </a:extLst>
          </p:cNvPr>
          <p:cNvSpPr txBox="1">
            <a:spLocks/>
          </p:cNvSpPr>
          <p:nvPr/>
        </p:nvSpPr>
        <p:spPr>
          <a:xfrm>
            <a:off x="471055" y="950087"/>
            <a:ext cx="8491566" cy="169546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uk-UA" sz="2800" i="1" dirty="0">
                <a:solidFill>
                  <a:schemeClr val="tx1"/>
                </a:solidFill>
              </a:rPr>
              <a:t>(Постулат частот): При переході атома з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одного стаціонарного стану в інший атом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випромінює або поглинає квант енергії</a:t>
            </a:r>
            <a:r>
              <a:rPr lang="en-US" sz="2800" i="1" dirty="0">
                <a:solidFill>
                  <a:schemeClr val="tx1"/>
                </a:solidFill>
              </a:rPr>
              <a:t>,</a:t>
            </a:r>
            <a:r>
              <a:rPr lang="uk-UA" sz="2800" i="1" dirty="0">
                <a:solidFill>
                  <a:schemeClr val="tx1"/>
                </a:solidFill>
              </a:rPr>
              <a:t> частота якого визначається з умови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51C337-3780-47A2-8AAC-2E4284FAD9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089982"/>
            <a:ext cx="3998447" cy="983993"/>
          </a:xfrm>
          <a:prstGeom prst="rect">
            <a:avLst/>
          </a:prstGeom>
        </p:spPr>
      </p:pic>
      <p:grpSp>
        <p:nvGrpSpPr>
          <p:cNvPr id="6" name="Group 0">
            <a:extLst>
              <a:ext uri="{FF2B5EF4-FFF2-40B4-BE49-F238E27FC236}">
                <a16:creationId xmlns:a16="http://schemas.microsoft.com/office/drawing/2014/main" id="{3A1CB3DA-8A78-4730-B063-AEC13FF620F4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429000"/>
            <a:ext cx="5334000" cy="3000286"/>
            <a:chOff x="1020" y="1305"/>
            <a:chExt cx="4038" cy="2633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155E3F5A-ABC9-4123-B7C5-AB2E54BB07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" y="1305"/>
              <a:ext cx="3357" cy="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UA"/>
            </a:p>
          </p:txBody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FED7F7DA-9130-40CE-9B59-A295984C5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744"/>
              <a:ext cx="1641" cy="16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6FBDB3BE-9784-48C9-9F1D-CCABB284C7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4" y="1994"/>
              <a:ext cx="1145" cy="114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0F4613C8-F330-4884-862E-46A4D08A1E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2177"/>
              <a:ext cx="790" cy="79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979D9D73-3C4F-4FE2-AFD9-A74F2806FB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4" y="2396"/>
              <a:ext cx="370" cy="37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388FCADE-F762-401C-8134-FA8D061F8E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5" y="2524"/>
              <a:ext cx="115" cy="11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95D42EE-1172-4538-8664-7BC3D73D97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88" y="178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2D9A07F4-F79D-450E-89E1-94DB591C73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5" y="1981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B2A5FF98-AD9E-42DF-B44D-7D228DE559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13" y="2951"/>
              <a:ext cx="95" cy="95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65AC964D-9CC0-4D4B-84FC-E8B66142A8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74" y="317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8A5083C5-3C7C-401A-9CDF-40B0C78966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14" y="1872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UA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8D3CE298-B729-4498-B663-E212780A196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7507351" flipH="1">
              <a:off x="2408" y="3046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UA"/>
            </a:p>
          </p:txBody>
        </p:sp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9DCF5811-4124-4336-9144-2282497CA6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4" y="1959"/>
              <a:ext cx="521" cy="114"/>
              <a:chOff x="6671" y="2914"/>
              <a:chExt cx="775" cy="169"/>
            </a:xfrm>
          </p:grpSpPr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78F0F8A1-D5C5-4747-99F8-3642A9FB6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UA"/>
              </a:p>
            </p:txBody>
          </p:sp>
          <p:sp>
            <p:nvSpPr>
              <p:cNvPr id="29" name="Line 17">
                <a:extLst>
                  <a:ext uri="{FF2B5EF4-FFF2-40B4-BE49-F238E27FC236}">
                    <a16:creationId xmlns:a16="http://schemas.microsoft.com/office/drawing/2014/main" id="{788DE915-A1E9-4267-9BD5-1C08455A3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UA"/>
              </a:p>
            </p:txBody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1510B49C-7F95-4C27-AFCC-EDDF37B4360F}"/>
                </a:ext>
              </a:extLst>
            </p:cNvPr>
            <p:cNvGrpSpPr>
              <a:grpSpLocks/>
            </p:cNvGrpSpPr>
            <p:nvPr/>
          </p:nvGrpSpPr>
          <p:grpSpPr bwMode="auto">
            <a:xfrm rot="11591257">
              <a:off x="2555" y="2947"/>
              <a:ext cx="522" cy="113"/>
              <a:chOff x="6671" y="2914"/>
              <a:chExt cx="775" cy="169"/>
            </a:xfrm>
          </p:grpSpPr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2AFB684F-527C-44EC-9878-A5D0B4F70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UA"/>
              </a:p>
            </p:txBody>
          </p:sp>
          <p:sp>
            <p:nvSpPr>
              <p:cNvPr id="27" name="Line 20">
                <a:extLst>
                  <a:ext uri="{FF2B5EF4-FFF2-40B4-BE49-F238E27FC236}">
                    <a16:creationId xmlns:a16="http://schemas.microsoft.com/office/drawing/2014/main" id="{5DC7E8E5-3960-4C3D-B05B-35F186A2B3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UA"/>
              </a:p>
            </p:txBody>
          </p:sp>
        </p:grp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6D3F1D23-9E7F-4640-B554-C88FB040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2886"/>
              <a:ext cx="1906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ru-UA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Поглинання</a:t>
              </a:r>
              <a:r>
                <a:rPr lang="ru-RU" altLang="ru-UA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ru-UA" sz="1800" b="0" dirty="0">
                <a:latin typeface="Arial" panose="020B0604020202020204" pitchFamily="34" charset="0"/>
              </a:endParaRP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C91752F9-8278-45C5-86CD-ECA2EEDC2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1888"/>
              <a:ext cx="1939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ru-UA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Випромінювання</a:t>
              </a:r>
              <a:r>
                <a:rPr lang="ru-RU" altLang="ru-UA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ru-UA" sz="1800" dirty="0">
                <a:latin typeface="Arial" panose="020B0604020202020204" pitchFamily="34" charset="0"/>
              </a:endParaRP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005ECC75-3864-4ED4-8E68-6A865E2BC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3" y="3389"/>
              <a:ext cx="2381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ru-UA" sz="1800" i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 перескакує на більш високу орбіту</a:t>
              </a:r>
              <a:endParaRPr lang="ru-RU" altLang="ru-UA" sz="1800">
                <a:latin typeface="Arial" panose="020B0604020202020204" pitchFamily="34" charset="0"/>
              </a:endParaRP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51897639-5307-4BCA-9C27-48C950875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0" y="1305"/>
              <a:ext cx="1899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ru-UA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</a:t>
              </a:r>
              <a:r>
                <a:rPr lang="ru-RU" altLang="ru-UA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ru-UA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перескакує</a:t>
              </a:r>
              <a:r>
                <a:rPr lang="ru-RU" altLang="ru-UA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на </a:t>
              </a:r>
              <a:r>
                <a:rPr lang="ru-RU" altLang="ru-UA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більш</a:t>
              </a:r>
              <a:r>
                <a:rPr lang="ru-RU" altLang="ru-UA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ru-UA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низьку</a:t>
              </a:r>
              <a:r>
                <a:rPr lang="ru-RU" altLang="ru-UA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ru-UA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орбіту</a:t>
              </a:r>
              <a:endParaRPr lang="ru-RU" altLang="ru-UA" sz="1800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361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0">
            <a:extLst>
              <a:ext uri="{FF2B5EF4-FFF2-40B4-BE49-F238E27FC236}">
                <a16:creationId xmlns:a16="http://schemas.microsoft.com/office/drawing/2014/main" id="{22B527E1-3E9B-4ECC-BE2B-3C9FE3E51AA0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152400"/>
            <a:ext cx="2667000" cy="2057400"/>
            <a:chOff x="1020" y="1305"/>
            <a:chExt cx="3357" cy="2633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B075DA5A-ADC5-437F-A762-1F11D63499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" y="1305"/>
              <a:ext cx="3357" cy="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UA"/>
            </a:p>
          </p:txBody>
        </p:sp>
        <p:sp>
          <p:nvSpPr>
            <p:cNvPr id="4" name="Oval 4">
              <a:extLst>
                <a:ext uri="{FF2B5EF4-FFF2-40B4-BE49-F238E27FC236}">
                  <a16:creationId xmlns:a16="http://schemas.microsoft.com/office/drawing/2014/main" id="{229FADA8-4981-4023-9DA8-E461C9FAD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744"/>
              <a:ext cx="1641" cy="16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86635893-7FEC-49AA-BAF8-C31CEF0388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4" y="1994"/>
              <a:ext cx="1145" cy="114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94A16FD7-52EF-4B43-AA9B-72E2827207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2177"/>
              <a:ext cx="790" cy="79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289B58F3-4A9C-4E72-B08F-C64FCA05AF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4" y="2396"/>
              <a:ext cx="370" cy="37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8EBA7F51-9AAD-49B5-9C8D-F995A3EF0A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5" y="2524"/>
              <a:ext cx="115" cy="11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E32170BF-94F3-4942-964F-5CDB13B0EF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5" y="1981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595093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457200"/>
          <a:ext cx="16637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5" name="Equation" r:id="rId3" imgW="1664404" imgH="1168962" progId="Equation.DSMT4">
                  <p:embed/>
                </p:oleObj>
              </mc:Choice>
              <mc:Fallback>
                <p:oleObj name="Equation" r:id="rId3" imgW="1664404" imgH="1168962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4693CEB3-F120-4ACE-9790-8622A6EDB5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81800" y="457200"/>
                        <a:ext cx="16637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457200" y="609600"/>
            <a:ext cx="53095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енергетична світність</a:t>
            </a:r>
            <a:endParaRPr lang="ru-UA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9019" y="1803400"/>
          <a:ext cx="2895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6" name="Equation" r:id="rId5" imgW="2895480" imgH="1168200" progId="Equation.DSMT4">
                  <p:embed/>
                </p:oleObj>
              </mc:Choice>
              <mc:Fallback>
                <p:oleObj name="Equation" r:id="rId5" imgW="2895480" imgH="1168200" progId="Equation.DSMT4">
                  <p:embed/>
                  <p:pic>
                    <p:nvPicPr>
                      <p:cNvPr id="4" name="Object 7">
                        <a:extLst>
                          <a:ext uri="{FF2B5EF4-FFF2-40B4-BE49-F238E27FC236}">
                            <a16:creationId xmlns:a16="http://schemas.microsoft.com/office/drawing/2014/main" id="{EFB4B591-06D1-475C-A100-D2AE7193DA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019" y="1803400"/>
                        <a:ext cx="28956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2">
            <a:extLst>
              <a:ext uri="{FF2B5EF4-FFF2-40B4-BE49-F238E27FC236}">
                <a16:creationId xmlns:a16="http://schemas.microsoft.com/office/drawing/2014/main" id="{E9CC1F79-21E3-4DE2-B126-5B0633DD4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56" y="3784694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09916" y="3886200"/>
          <a:ext cx="3653807" cy="1363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7" name="Equation" r:id="rId8" imgW="4152600" imgH="1549080" progId="Equation.DSMT4">
                  <p:embed/>
                </p:oleObj>
              </mc:Choice>
              <mc:Fallback>
                <p:oleObj name="Equation" r:id="rId8" imgW="4152600" imgH="1549080" progId="Equation.DSMT4">
                  <p:embed/>
                  <p:pic>
                    <p:nvPicPr>
                      <p:cNvPr id="6" name="Object 8">
                        <a:extLst>
                          <a:ext uri="{FF2B5EF4-FFF2-40B4-BE49-F238E27FC236}">
                            <a16:creationId xmlns:a16="http://schemas.microsoft.com/office/drawing/2014/main" id="{0D807914-403E-4C53-9432-7FB1588D69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9916" y="3886200"/>
                        <a:ext cx="3653807" cy="13631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AE9CECD-AD30-4619-8511-DD983E26D2A2}"/>
              </a:ext>
            </a:extLst>
          </p:cNvPr>
          <p:cNvSpPr txBox="1"/>
          <p:nvPr/>
        </p:nvSpPr>
        <p:spPr>
          <a:xfrm>
            <a:off x="247856" y="1800895"/>
            <a:ext cx="5140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/>
              <a:t>спектральна густина енергетичної світності</a:t>
            </a:r>
            <a:endParaRPr lang="ru-UA" sz="3600" dirty="0"/>
          </a:p>
        </p:txBody>
      </p:sp>
    </p:spTree>
    <p:extLst>
      <p:ext uri="{BB962C8B-B14F-4D97-AF65-F5344CB8AC3E}">
        <p14:creationId xmlns:p14="http://schemas.microsoft.com/office/powerpoint/2010/main" val="301077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2C402B-D9EF-4775-B61C-78DBEF501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7518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1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C8818B-A6A3-4222-85D6-8FF80A720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048000"/>
            <a:ext cx="1935594" cy="145169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266FD5-AC32-469E-B1F7-B7862D347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18" y="1766608"/>
            <a:ext cx="1935594" cy="108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143000" y="1041400"/>
            <a:ext cx="7010400" cy="4165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굴림" pitchFamily="34" charset="-127"/>
              </a:rPr>
              <a:t>Your Text here</a:t>
            </a:r>
          </a:p>
          <a:p>
            <a:pPr algn="just">
              <a:lnSpc>
                <a:spcPct val="160000"/>
              </a:lnSpc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굴림" pitchFamily="34" charset="-127"/>
            </a:endParaRPr>
          </a:p>
          <a:p>
            <a:pPr algn="just">
              <a:lnSpc>
                <a:spcPct val="16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굴림" pitchFamily="34" charset="-127"/>
              </a:rPr>
              <a:t>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popularized in the 1960s with the </a:t>
            </a:r>
          </a:p>
          <a:p>
            <a:pPr algn="just">
              <a:lnSpc>
                <a:spcPct val="160000"/>
              </a:lnSpc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굴림" pitchFamily="34" charset="-127"/>
            </a:endParaRPr>
          </a:p>
          <a:p>
            <a:pPr algn="just">
              <a:lnSpc>
                <a:spcPct val="16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굴림" pitchFamily="34" charset="-127"/>
              </a:rPr>
              <a:t>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굴림" pitchFamily="34" charset="-127"/>
            </a:endParaRPr>
          </a:p>
        </p:txBody>
      </p:sp>
      <p:sp>
        <p:nvSpPr>
          <p:cNvPr id="5" name="AutoShape 68"/>
          <p:cNvSpPr>
            <a:spLocks noChangeArrowheads="1"/>
          </p:cNvSpPr>
          <p:nvPr/>
        </p:nvSpPr>
        <p:spPr bwMode="gray">
          <a:xfrm>
            <a:off x="1143000" y="38100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>
              <a:defRPr/>
            </a:pPr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Slide master</a:t>
            </a:r>
          </a:p>
        </p:txBody>
      </p:sp>
    </p:spTree>
    <p:extLst>
      <p:ext uri="{BB962C8B-B14F-4D97-AF65-F5344CB8AC3E}">
        <p14:creationId xmlns:p14="http://schemas.microsoft.com/office/powerpoint/2010/main" val="11170076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838200"/>
            <a:ext cx="6553200" cy="715963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4D4D4D"/>
                </a:solidFill>
              </a:rPr>
              <a:t>Print master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0" y="1752600"/>
            <a:ext cx="60960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has survived not only five centuries, but also the leap into electronic typesetting, remaining essentially unchanged.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was </a:t>
            </a: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popularised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the 1960s with the release of </a:t>
            </a: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Letraset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2097748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45D3301-B9C7-4BE4-B7E4-854871595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3200"/>
            <a:ext cx="38163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F877E502-1188-47DF-868F-1E69A918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36800"/>
            <a:ext cx="3814763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ECA0A5FD-017A-4B48-98A2-DA4712EF4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433888"/>
            <a:ext cx="3832225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2">
            <a:extLst>
              <a:ext uri="{FF2B5EF4-FFF2-40B4-BE49-F238E27FC236}">
                <a16:creationId xmlns:a16="http://schemas.microsoft.com/office/drawing/2014/main" id="{8B1E6FCD-62F7-4FBC-9B04-62FAA0519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60350"/>
            <a:ext cx="33826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b="1" u="sng" dirty="0" err="1"/>
              <a:t>лінійчатий</a:t>
            </a:r>
            <a:r>
              <a:rPr lang="ru-RU" altLang="ru-UA" sz="2400" b="1" u="sng" dirty="0"/>
              <a:t> спектр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8951660F-A6E8-4373-BC09-4A101042F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755428"/>
            <a:ext cx="26997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 err="1"/>
              <a:t>окремі</a:t>
            </a:r>
            <a:r>
              <a:rPr lang="ru-RU" altLang="ru-UA" sz="2400" dirty="0"/>
              <a:t> </a:t>
            </a:r>
            <a:r>
              <a:rPr lang="ru-RU" altLang="ru-UA" sz="2400" dirty="0" err="1"/>
              <a:t>атоми</a:t>
            </a:r>
            <a:r>
              <a:rPr lang="ru-RU" altLang="ru-UA" sz="2400" dirty="0"/>
              <a:t>,</a:t>
            </a:r>
          </a:p>
          <a:p>
            <a:pPr eaLnBrk="1" hangingPunct="1"/>
            <a:r>
              <a:rPr lang="ru-RU" altLang="ru-UA" sz="2400" dirty="0" err="1"/>
              <a:t>розріджені</a:t>
            </a:r>
            <a:r>
              <a:rPr lang="ru-RU" altLang="ru-UA" sz="2400" dirty="0"/>
              <a:t> гази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6A9E3989-1DE3-40B1-A25F-48C271B09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649" y="2392151"/>
            <a:ext cx="32880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b="1" u="sng" dirty="0" err="1"/>
              <a:t>смугастий</a:t>
            </a:r>
            <a:r>
              <a:rPr lang="ru-RU" altLang="ru-UA" sz="2400" b="1" u="sng" dirty="0"/>
              <a:t> спектр</a:t>
            </a: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9726198C-9575-4443-A89A-5A438FB4D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910690"/>
            <a:ext cx="25282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 err="1"/>
              <a:t>конденсована</a:t>
            </a:r>
            <a:r>
              <a:rPr lang="ru-RU" altLang="ru-UA" sz="2400" dirty="0"/>
              <a:t> </a:t>
            </a:r>
          </a:p>
          <a:p>
            <a:pPr eaLnBrk="1" hangingPunct="1"/>
            <a:r>
              <a:rPr lang="ru-RU" altLang="ru-UA" sz="2400" dirty="0" err="1"/>
              <a:t>речовина</a:t>
            </a:r>
            <a:endParaRPr lang="ru-RU" altLang="ru-UA" sz="2400" dirty="0"/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166EA33D-3239-40EB-AB4B-B2F9E1D2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613" y="4522143"/>
            <a:ext cx="32848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b="1" u="sng" dirty="0" err="1"/>
              <a:t>суцільний</a:t>
            </a:r>
            <a:r>
              <a:rPr lang="ru-RU" altLang="ru-UA" sz="2400" b="1" u="sng" dirty="0"/>
              <a:t> спектр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AF97B701-A766-47EE-A24E-644F68862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3506" y="5009835"/>
            <a:ext cx="42194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 err="1"/>
              <a:t>рівноважне</a:t>
            </a:r>
            <a:endParaRPr lang="ru-RU" altLang="ru-UA" sz="2400" dirty="0"/>
          </a:p>
          <a:p>
            <a:pPr eaLnBrk="1" hangingPunct="1"/>
            <a:r>
              <a:rPr lang="ru-RU" altLang="ru-UA" sz="2400" dirty="0" err="1"/>
              <a:t>теплове</a:t>
            </a:r>
            <a:r>
              <a:rPr lang="ru-RU" altLang="ru-UA" sz="2400" dirty="0"/>
              <a:t> </a:t>
            </a:r>
            <a:r>
              <a:rPr lang="ru-RU" altLang="ru-UA" sz="2400" dirty="0" err="1"/>
              <a:t>випромінювання</a:t>
            </a:r>
            <a:endParaRPr lang="ru-RU" altLang="ru-UA" sz="2400" dirty="0"/>
          </a:p>
        </p:txBody>
      </p:sp>
    </p:spTree>
    <p:extLst>
      <p:ext uri="{BB962C8B-B14F-4D97-AF65-F5344CB8AC3E}">
        <p14:creationId xmlns:p14="http://schemas.microsoft.com/office/powerpoint/2010/main" val="752738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05AFB36B-0312-4801-8E96-52A8C0AE9EEE}"/>
              </a:ext>
            </a:extLst>
          </p:cNvPr>
          <p:cNvGrpSpPr>
            <a:grpSpLocks/>
          </p:cNvGrpSpPr>
          <p:nvPr/>
        </p:nvGrpSpPr>
        <p:grpSpPr bwMode="auto">
          <a:xfrm>
            <a:off x="742950" y="3047998"/>
            <a:ext cx="5094288" cy="584199"/>
            <a:chOff x="379" y="1774"/>
            <a:chExt cx="3209" cy="368"/>
          </a:xfrm>
        </p:grpSpPr>
        <p:graphicFrame>
          <p:nvGraphicFramePr>
            <p:cNvPr id="3" name="Object 8">
              <a:extLst>
                <a:ext uri="{FF2B5EF4-FFF2-40B4-BE49-F238E27FC236}">
                  <a16:creationId xmlns:a16="http://schemas.microsoft.com/office/drawing/2014/main" id="{25B20F2F-C4FD-4E95-8AC4-3FC39B184F6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3692595"/>
                </p:ext>
              </p:extLst>
            </p:nvPr>
          </p:nvGraphicFramePr>
          <p:xfrm>
            <a:off x="379" y="1827"/>
            <a:ext cx="4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86" name="Equation" r:id="rId3" imgW="723600" imgH="431640" progId="Equation.DSMT4">
                    <p:embed/>
                  </p:oleObj>
                </mc:Choice>
                <mc:Fallback>
                  <p:oleObj name="Equation" r:id="rId3" imgW="723600" imgH="431640" progId="Equation.DSMT4">
                    <p:embed/>
                    <p:pic>
                      <p:nvPicPr>
                        <p:cNvPr id="14350" name="Object 8">
                          <a:extLst>
                            <a:ext uri="{FF2B5EF4-FFF2-40B4-BE49-F238E27FC236}">
                              <a16:creationId xmlns:a16="http://schemas.microsoft.com/office/drawing/2014/main" id="{D5A216EB-879E-4AF8-B89E-4025C355B3D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" y="1827"/>
                          <a:ext cx="45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 Box 9">
              <a:extLst>
                <a:ext uri="{FF2B5EF4-FFF2-40B4-BE49-F238E27FC236}">
                  <a16:creationId xmlns:a16="http://schemas.microsoft.com/office/drawing/2014/main" id="{67ECC252-9A67-4F4B-B546-38D5F0BDA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1774"/>
              <a:ext cx="247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ru-UA" dirty="0"/>
                <a:t>– </a:t>
              </a:r>
              <a:r>
                <a:rPr lang="ru-RU" altLang="ru-UA" dirty="0" err="1"/>
                <a:t>падаючий</a:t>
              </a:r>
              <a:r>
                <a:rPr lang="ru-RU" altLang="ru-UA" dirty="0"/>
                <a:t> </a:t>
              </a:r>
              <a:r>
                <a:rPr lang="ru-RU" altLang="ru-UA" dirty="0" err="1"/>
                <a:t>потік</a:t>
              </a:r>
              <a:endParaRPr lang="ru-RU" altLang="ru-UA" dirty="0"/>
            </a:p>
          </p:txBody>
        </p:sp>
      </p:grpSp>
      <p:grpSp>
        <p:nvGrpSpPr>
          <p:cNvPr id="5" name="Group 10">
            <a:extLst>
              <a:ext uri="{FF2B5EF4-FFF2-40B4-BE49-F238E27FC236}">
                <a16:creationId xmlns:a16="http://schemas.microsoft.com/office/drawing/2014/main" id="{C6F13163-F022-4824-ABBC-B3A3D235C384}"/>
              </a:ext>
            </a:extLst>
          </p:cNvPr>
          <p:cNvGrpSpPr>
            <a:grpSpLocks/>
          </p:cNvGrpSpPr>
          <p:nvPr/>
        </p:nvGrpSpPr>
        <p:grpSpPr bwMode="auto">
          <a:xfrm>
            <a:off x="654050" y="3768727"/>
            <a:ext cx="6113466" cy="1570037"/>
            <a:chOff x="323" y="2274"/>
            <a:chExt cx="3851" cy="989"/>
          </a:xfrm>
        </p:grpSpPr>
        <p:graphicFrame>
          <p:nvGraphicFramePr>
            <p:cNvPr id="6" name="Object 11">
              <a:extLst>
                <a:ext uri="{FF2B5EF4-FFF2-40B4-BE49-F238E27FC236}">
                  <a16:creationId xmlns:a16="http://schemas.microsoft.com/office/drawing/2014/main" id="{3E1A38BD-C05D-490A-8489-19D2C8D469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5543259"/>
                </p:ext>
              </p:extLst>
            </p:nvPr>
          </p:nvGraphicFramePr>
          <p:xfrm>
            <a:off x="323" y="2279"/>
            <a:ext cx="568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87" name="Equation" r:id="rId5" imgW="901440" imgH="583920" progId="Equation.DSMT4">
                    <p:embed/>
                  </p:oleObj>
                </mc:Choice>
                <mc:Fallback>
                  <p:oleObj name="Equation" r:id="rId5" imgW="901440" imgH="583920" progId="Equation.DSMT4">
                    <p:embed/>
                    <p:pic>
                      <p:nvPicPr>
                        <p:cNvPr id="14348" name="Object 11">
                          <a:extLst>
                            <a:ext uri="{FF2B5EF4-FFF2-40B4-BE49-F238E27FC236}">
                              <a16:creationId xmlns:a16="http://schemas.microsoft.com/office/drawing/2014/main" id="{C03EDAC5-8A54-4929-BD03-18C741516A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" y="2279"/>
                          <a:ext cx="568" cy="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12">
              <a:extLst>
                <a:ext uri="{FF2B5EF4-FFF2-40B4-BE49-F238E27FC236}">
                  <a16:creationId xmlns:a16="http://schemas.microsoft.com/office/drawing/2014/main" id="{EE8D75F8-8D87-4D86-AB1B-6DC4175D7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274"/>
              <a:ext cx="3063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ru-UA" dirty="0"/>
                <a:t>– </a:t>
              </a:r>
              <a:r>
                <a:rPr lang="ru-RU" altLang="ru-UA" dirty="0" err="1"/>
                <a:t>поглинута</a:t>
              </a:r>
              <a:r>
                <a:rPr lang="ru-RU" altLang="ru-UA" dirty="0"/>
                <a:t> </a:t>
              </a:r>
            </a:p>
            <a:p>
              <a:pPr eaLnBrk="1" hangingPunct="1"/>
              <a:r>
                <a:rPr lang="ru-RU" altLang="ru-UA" dirty="0"/>
                <a:t>(</a:t>
              </a:r>
              <a:r>
                <a:rPr lang="ru-RU" altLang="ru-UA" dirty="0" err="1"/>
                <a:t>одиницею</a:t>
              </a:r>
              <a:r>
                <a:rPr lang="ru-RU" altLang="ru-UA" dirty="0"/>
                <a:t> </a:t>
              </a:r>
              <a:r>
                <a:rPr lang="ru-RU" altLang="ru-UA" dirty="0" err="1"/>
                <a:t>поверхні</a:t>
              </a:r>
              <a:r>
                <a:rPr lang="ru-RU" altLang="ru-UA" dirty="0"/>
                <a:t>) </a:t>
              </a:r>
            </a:p>
            <a:p>
              <a:pPr eaLnBrk="1" hangingPunct="1"/>
              <a:r>
                <a:rPr lang="ru-RU" altLang="ru-UA" dirty="0" err="1"/>
                <a:t>потужність</a:t>
              </a:r>
              <a:endParaRPr lang="ru-RU" altLang="ru-UA" dirty="0"/>
            </a:p>
          </p:txBody>
        </p:sp>
      </p:grpSp>
      <p:graphicFrame>
        <p:nvGraphicFramePr>
          <p:cNvPr id="8" name="Object 13">
            <a:extLst>
              <a:ext uri="{FF2B5EF4-FFF2-40B4-BE49-F238E27FC236}">
                <a16:creationId xmlns:a16="http://schemas.microsoft.com/office/drawing/2014/main" id="{5E59BFA6-6369-4F45-B295-6E1C5ED0DF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776327"/>
              </p:ext>
            </p:extLst>
          </p:nvPr>
        </p:nvGraphicFramePr>
        <p:xfrm>
          <a:off x="3287713" y="1365250"/>
          <a:ext cx="1866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8" name="Equation" r:id="rId7" imgW="1866600" imgH="1295280" progId="Equation.DSMT4">
                  <p:embed/>
                </p:oleObj>
              </mc:Choice>
              <mc:Fallback>
                <p:oleObj name="Equation" r:id="rId7" imgW="1866600" imgH="1295280" progId="Equation.DSMT4">
                  <p:embed/>
                  <p:pic>
                    <p:nvPicPr>
                      <p:cNvPr id="15373" name="Object 13">
                        <a:extLst>
                          <a:ext uri="{FF2B5EF4-FFF2-40B4-BE49-F238E27FC236}">
                            <a16:creationId xmlns:a16="http://schemas.microsoft.com/office/drawing/2014/main" id="{77ED85B4-D290-420E-943A-FB296C187D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1365250"/>
                        <a:ext cx="18669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6">
            <a:extLst>
              <a:ext uri="{FF2B5EF4-FFF2-40B4-BE49-F238E27FC236}">
                <a16:creationId xmlns:a16="http://schemas.microsoft.com/office/drawing/2014/main" id="{E4976DFF-067C-4F8D-9173-4E724049E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605701"/>
              </p:ext>
            </p:extLst>
          </p:nvPr>
        </p:nvGraphicFramePr>
        <p:xfrm>
          <a:off x="5265738" y="1752600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9" name="Equation" r:id="rId9" imgW="571252" imgH="406224" progId="Equation.DSMT4">
                  <p:embed/>
                </p:oleObj>
              </mc:Choice>
              <mc:Fallback>
                <p:oleObj name="Equation" r:id="rId9" imgW="571252" imgH="406224" progId="Equation.DSMT4">
                  <p:embed/>
                  <p:pic>
                    <p:nvPicPr>
                      <p:cNvPr id="15376" name="Object 16">
                        <a:extLst>
                          <a:ext uri="{FF2B5EF4-FFF2-40B4-BE49-F238E27FC236}">
                            <a16:creationId xmlns:a16="http://schemas.microsoft.com/office/drawing/2014/main" id="{BFCBE811-BEDF-4099-BA16-9B2647E0CA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738" y="1752600"/>
                        <a:ext cx="571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DC402B8-91DC-4958-B3CE-C7826D03442D}"/>
              </a:ext>
            </a:extLst>
          </p:cNvPr>
          <p:cNvSpPr txBox="1"/>
          <p:nvPr/>
        </p:nvSpPr>
        <p:spPr>
          <a:xfrm>
            <a:off x="2133600" y="304800"/>
            <a:ext cx="555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поглинальна здатність</a:t>
            </a:r>
            <a:endParaRPr lang="ru-UA" sz="4400" dirty="0"/>
          </a:p>
        </p:txBody>
      </p:sp>
    </p:spTree>
    <p:extLst>
      <p:ext uri="{BB962C8B-B14F-4D97-AF65-F5344CB8AC3E}">
        <p14:creationId xmlns:p14="http://schemas.microsoft.com/office/powerpoint/2010/main" val="1892963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E2879DF6-E3ED-4E0A-A32F-4E64294345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362266"/>
              </p:ext>
            </p:extLst>
          </p:nvPr>
        </p:nvGraphicFramePr>
        <p:xfrm>
          <a:off x="2133600" y="2406650"/>
          <a:ext cx="33401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2" name="Equation" r:id="rId3" imgW="3340080" imgH="1295280" progId="Equation.DSMT4">
                  <p:embed/>
                </p:oleObj>
              </mc:Choice>
              <mc:Fallback>
                <p:oleObj name="Equation" r:id="rId3" imgW="3340080" imgH="1295280" progId="Equation.DSMT4">
                  <p:embed/>
                  <p:pic>
                    <p:nvPicPr>
                      <p:cNvPr id="15373" name="Object 13">
                        <a:extLst>
                          <a:ext uri="{FF2B5EF4-FFF2-40B4-BE49-F238E27FC236}">
                            <a16:creationId xmlns:a16="http://schemas.microsoft.com/office/drawing/2014/main" id="{77ED85B4-D290-420E-943A-FB296C187D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406650"/>
                        <a:ext cx="33401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C019F498-FD39-40D1-AC59-152F758B3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809918"/>
              </p:ext>
            </p:extLst>
          </p:nvPr>
        </p:nvGraphicFramePr>
        <p:xfrm>
          <a:off x="5644882" y="2794545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" name="Equation" r:id="rId5" imgW="571252" imgH="406224" progId="Equation.DSMT4">
                  <p:embed/>
                </p:oleObj>
              </mc:Choice>
              <mc:Fallback>
                <p:oleObj name="Equation" r:id="rId5" imgW="571252" imgH="406224" progId="Equation.DSMT4">
                  <p:embed/>
                  <p:pic>
                    <p:nvPicPr>
                      <p:cNvPr id="15376" name="Object 16">
                        <a:extLst>
                          <a:ext uri="{FF2B5EF4-FFF2-40B4-BE49-F238E27FC236}">
                            <a16:creationId xmlns:a16="http://schemas.microsoft.com/office/drawing/2014/main" id="{BFCBE811-BEDF-4099-BA16-9B2647E0CA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4882" y="2794545"/>
                        <a:ext cx="571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BA9D32A-299E-4C58-A4C3-7A22A3C0BC24}"/>
              </a:ext>
            </a:extLst>
          </p:cNvPr>
          <p:cNvSpPr txBox="1"/>
          <p:nvPr/>
        </p:nvSpPr>
        <p:spPr>
          <a:xfrm>
            <a:off x="474447" y="304800"/>
            <a:ext cx="8669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поглинальна здатність</a:t>
            </a:r>
            <a:endParaRPr lang="ru-UA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5EABF-503A-4668-BE23-7E645F227571}"/>
              </a:ext>
            </a:extLst>
          </p:cNvPr>
          <p:cNvSpPr txBox="1"/>
          <p:nvPr/>
        </p:nvSpPr>
        <p:spPr>
          <a:xfrm>
            <a:off x="1905000" y="1344226"/>
            <a:ext cx="7079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ru-RU" altLang="ru-UA" sz="2800" dirty="0" err="1"/>
              <a:t>інтервал</a:t>
            </a:r>
            <a:r>
              <a:rPr lang="ru-RU" altLang="ru-UA" sz="2800" dirty="0"/>
              <a:t> частот </a:t>
            </a:r>
            <a:r>
              <a:rPr lang="ru-RU" altLang="ru-UA" sz="2800" dirty="0" err="1"/>
              <a:t>випромінювання</a:t>
            </a:r>
            <a:r>
              <a:rPr lang="ru-RU" altLang="ru-UA" sz="2800" dirty="0"/>
              <a:t> </a:t>
            </a:r>
            <a:r>
              <a:rPr lang="en-US" altLang="ru-UA" sz="2800" dirty="0">
                <a:latin typeface="Times New Roman" panose="02020603050405020304" pitchFamily="18" charset="0"/>
              </a:rPr>
              <a:t>[</a:t>
            </a:r>
            <a:r>
              <a:rPr lang="el-GR" altLang="ru-UA" sz="2800" i="1" dirty="0">
                <a:latin typeface="Times New Roman" panose="02020603050405020304" pitchFamily="18" charset="0"/>
              </a:rPr>
              <a:t>ω</a:t>
            </a:r>
            <a:r>
              <a:rPr lang="en-US" altLang="ru-UA" sz="2800" dirty="0">
                <a:latin typeface="Times New Roman" panose="02020603050405020304" pitchFamily="18" charset="0"/>
              </a:rPr>
              <a:t>,</a:t>
            </a:r>
            <a:r>
              <a:rPr lang="ru-RU" altLang="ru-UA" sz="2800" dirty="0">
                <a:latin typeface="Times New Roman" panose="02020603050405020304" pitchFamily="18" charset="0"/>
              </a:rPr>
              <a:t> </a:t>
            </a:r>
            <a:r>
              <a:rPr lang="el-GR" altLang="ru-UA" sz="2800" i="1" dirty="0">
                <a:latin typeface="Times New Roman" panose="02020603050405020304" pitchFamily="18" charset="0"/>
              </a:rPr>
              <a:t>ω</a:t>
            </a:r>
            <a:r>
              <a:rPr lang="en-US" altLang="ru-UA" sz="2800" i="1" dirty="0">
                <a:latin typeface="Times New Roman" panose="02020603050405020304" pitchFamily="18" charset="0"/>
              </a:rPr>
              <a:t> </a:t>
            </a:r>
            <a:r>
              <a:rPr lang="en-US" altLang="ru-UA" sz="2800" dirty="0">
                <a:latin typeface="Times New Roman" panose="02020603050405020304" pitchFamily="18" charset="0"/>
              </a:rPr>
              <a:t>+ </a:t>
            </a:r>
            <a:r>
              <a:rPr lang="en-US" altLang="ru-UA" sz="2800" i="1" dirty="0">
                <a:latin typeface="Times New Roman" panose="02020603050405020304" pitchFamily="18" charset="0"/>
              </a:rPr>
              <a:t>d</a:t>
            </a:r>
            <a:r>
              <a:rPr lang="el-GR" altLang="ru-UA" sz="2800" i="1" dirty="0">
                <a:latin typeface="Times New Roman" panose="02020603050405020304" pitchFamily="18" charset="0"/>
              </a:rPr>
              <a:t>ω</a:t>
            </a:r>
            <a:r>
              <a:rPr lang="en-US" altLang="ru-UA" sz="2800" dirty="0">
                <a:latin typeface="Times New Roman" panose="02020603050405020304" pitchFamily="18" charset="0"/>
              </a:rPr>
              <a:t>]</a:t>
            </a:r>
            <a:endParaRPr lang="ru-RU" altLang="ru-UA" sz="2800" dirty="0">
              <a:latin typeface="Times New Roman" panose="02020603050405020304" pitchFamily="18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419644E-5190-40A3-BFDA-746AB954C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95800"/>
            <a:ext cx="87852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2154238" indent="-2154238" eaLnBrk="1" hangingPunct="1"/>
            <a:r>
              <a:rPr lang="ru-RU" altLang="ru-UA" sz="2400" i="1" dirty="0" err="1"/>
              <a:t>залежить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від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природи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тіла</a:t>
            </a:r>
            <a:endParaRPr lang="ru-RU" altLang="ru-UA" sz="2400" i="1" dirty="0"/>
          </a:p>
          <a:p>
            <a:pPr indent="2154238" eaLnBrk="1" hangingPunct="1"/>
            <a:r>
              <a:rPr lang="ru-RU" altLang="ru-UA" sz="2400" i="1" dirty="0" err="1"/>
              <a:t>температури</a:t>
            </a:r>
            <a:endParaRPr lang="ru-RU" altLang="ru-UA" sz="2400" i="1" dirty="0"/>
          </a:p>
          <a:p>
            <a:pPr indent="2154238" eaLnBrk="1" hangingPunct="1"/>
            <a:r>
              <a:rPr lang="ru-RU" altLang="ru-UA" sz="2400" i="1" dirty="0"/>
              <a:t>стану </a:t>
            </a:r>
            <a:r>
              <a:rPr lang="ru-RU" altLang="ru-UA" sz="2400" i="1" dirty="0" err="1"/>
              <a:t>поверхні</a:t>
            </a:r>
            <a:endParaRPr lang="ru-RU" altLang="ru-UA" sz="2400" i="1" dirty="0"/>
          </a:p>
          <a:p>
            <a:pPr indent="2154238" eaLnBrk="1" hangingPunct="1"/>
            <a:r>
              <a:rPr lang="ru-RU" altLang="ru-UA" sz="2400" i="1" dirty="0" err="1"/>
              <a:t>частоти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падаючого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випромінювання</a:t>
            </a:r>
            <a:endParaRPr lang="ru-RU" altLang="ru-UA" sz="2400" i="1" dirty="0"/>
          </a:p>
        </p:txBody>
      </p:sp>
    </p:spTree>
    <p:extLst>
      <p:ext uri="{BB962C8B-B14F-4D97-AF65-F5344CB8AC3E}">
        <p14:creationId xmlns:p14="http://schemas.microsoft.com/office/powerpoint/2010/main" val="1427868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3595</TotalTime>
  <Words>953</Words>
  <Application>Microsoft Office PowerPoint</Application>
  <PresentationFormat>Экран (4:3)</PresentationFormat>
  <Paragraphs>159</Paragraphs>
  <Slides>63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63</vt:i4>
      </vt:variant>
    </vt:vector>
  </HeadingPairs>
  <TitlesOfParts>
    <vt:vector size="73" baseType="lpstr">
      <vt:lpstr>Arial</vt:lpstr>
      <vt:lpstr>Calibri</vt:lpstr>
      <vt:lpstr>Segoe Script</vt:lpstr>
      <vt:lpstr>Times New Roman</vt:lpstr>
      <vt:lpstr>Verdana</vt:lpstr>
      <vt:lpstr>Office Theme</vt:lpstr>
      <vt:lpstr>1_Office Theme</vt:lpstr>
      <vt:lpstr>15_Office Theme</vt:lpstr>
      <vt:lpstr>Equation</vt:lpstr>
      <vt:lpstr>Формула</vt:lpstr>
      <vt:lpstr>Презентация PowerPoint</vt:lpstr>
      <vt:lpstr>Рівноважне теплове випромінювання.  Закон Кірхгофа. Закон Стефана-Больцмана. Закон зміщення Віна.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Формула Релея-Джинса. Формула Планка.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Зовнішній фотоелектричний ефект. Фотони.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Ефект Комптона.  </vt:lpstr>
      <vt:lpstr>Презентация PowerPoint</vt:lpstr>
      <vt:lpstr>Презентация PowerPoint</vt:lpstr>
      <vt:lpstr>Презентация PowerPoint</vt:lpstr>
      <vt:lpstr>Презентация PowerPoint</vt:lpstr>
      <vt:lpstr>Гіпотеза де Бройля.  Хвильові властивості частинок.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Серіальні закономірності атомних спектрів</vt:lpstr>
      <vt:lpstr>Презентация PowerPoint</vt:lpstr>
      <vt:lpstr>Презентация PowerPoint</vt:lpstr>
      <vt:lpstr>Досліди Резерфорда та ядерна  модель атома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Постулати Бора.  Борівська модель атома водню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Print master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я</cp:lastModifiedBy>
  <cp:revision>377</cp:revision>
  <dcterms:created xsi:type="dcterms:W3CDTF">2012-04-26T17:06:14Z</dcterms:created>
  <dcterms:modified xsi:type="dcterms:W3CDTF">2022-03-26T08:56:21Z</dcterms:modified>
</cp:coreProperties>
</file>